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49"/>
  </p:notesMasterIdLst>
  <p:sldIdLst>
    <p:sldId id="289" r:id="rId2"/>
    <p:sldId id="256" r:id="rId3"/>
    <p:sldId id="257" r:id="rId4"/>
    <p:sldId id="258" r:id="rId5"/>
    <p:sldId id="273" r:id="rId6"/>
    <p:sldId id="274" r:id="rId7"/>
    <p:sldId id="275" r:id="rId8"/>
    <p:sldId id="276" r:id="rId9"/>
    <p:sldId id="259" r:id="rId10"/>
    <p:sldId id="260" r:id="rId11"/>
    <p:sldId id="270" r:id="rId12"/>
    <p:sldId id="261" r:id="rId13"/>
    <p:sldId id="294" r:id="rId14"/>
    <p:sldId id="297" r:id="rId15"/>
    <p:sldId id="271" r:id="rId16"/>
    <p:sldId id="295" r:id="rId17"/>
    <p:sldId id="296" r:id="rId18"/>
    <p:sldId id="277" r:id="rId19"/>
    <p:sldId id="278" r:id="rId20"/>
    <p:sldId id="306" r:id="rId21"/>
    <p:sldId id="301" r:id="rId22"/>
    <p:sldId id="279" r:id="rId23"/>
    <p:sldId id="298" r:id="rId24"/>
    <p:sldId id="299" r:id="rId25"/>
    <p:sldId id="280" r:id="rId26"/>
    <p:sldId id="281" r:id="rId27"/>
    <p:sldId id="302" r:id="rId28"/>
    <p:sldId id="282" r:id="rId29"/>
    <p:sldId id="303" r:id="rId30"/>
    <p:sldId id="264" r:id="rId31"/>
    <p:sldId id="304" r:id="rId32"/>
    <p:sldId id="309" r:id="rId33"/>
    <p:sldId id="307" r:id="rId34"/>
    <p:sldId id="266" r:id="rId35"/>
    <p:sldId id="305" r:id="rId36"/>
    <p:sldId id="283" r:id="rId37"/>
    <p:sldId id="284" r:id="rId38"/>
    <p:sldId id="314" r:id="rId39"/>
    <p:sldId id="263" r:id="rId40"/>
    <p:sldId id="285" r:id="rId41"/>
    <p:sldId id="286" r:id="rId42"/>
    <p:sldId id="310" r:id="rId43"/>
    <p:sldId id="291" r:id="rId44"/>
    <p:sldId id="312" r:id="rId45"/>
    <p:sldId id="313" r:id="rId46"/>
    <p:sldId id="311" r:id="rId47"/>
    <p:sldId id="287"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200"/>
    <a:srgbClr val="CC0000"/>
    <a:srgbClr val="48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78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6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6-15T14:06:07.407" idx="5">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CA21D4B-A031-4F06-A687-4BB4F24D19E5}" type="datetime1">
              <a:rPr lang="en-US"/>
              <a:pPr>
                <a:defRPr/>
              </a:pPr>
              <a:t>11/21/2017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099B464-382E-4BC7-B7B5-1E529EE15405}" type="slidenum">
              <a:rPr lang="en-US"/>
              <a:pPr>
                <a:defRPr/>
              </a:pPr>
              <a:t>‹#›</a:t>
            </a:fld>
            <a:endParaRPr lang="en-US"/>
          </a:p>
        </p:txBody>
      </p:sp>
    </p:spTree>
    <p:extLst>
      <p:ext uri="{BB962C8B-B14F-4D97-AF65-F5344CB8AC3E}">
        <p14:creationId xmlns:p14="http://schemas.microsoft.com/office/powerpoint/2010/main" val="2378374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youtube.com/watch?v=aPRkgkZHjqI"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image" Target="../media/image34.png"/></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D357D810-B770-44BB-AD59-4170E1FC27A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Although movement can sometimes cause discomfort, it is important to move joints to keep them from becoming stiff and immobile and to improve circulation and overall well-being of the individual.  A physical therapist can work with you to find exercises that will be helpful and safe for each individual. Encouraging the resident to do as many personal care tasks as possible, to walk to activities if able, and to participate in scheduled activities is a start in increasing exercise.</a:t>
            </a:r>
          </a:p>
        </p:txBody>
      </p:sp>
      <p:sp>
        <p:nvSpPr>
          <p:cNvPr id="4" name="Slide Number Placeholder 3"/>
          <p:cNvSpPr>
            <a:spLocks noGrp="1"/>
          </p:cNvSpPr>
          <p:nvPr>
            <p:ph type="sldNum" sz="quarter" idx="5"/>
          </p:nvPr>
        </p:nvSpPr>
        <p:spPr/>
        <p:txBody>
          <a:bodyPr/>
          <a:lstStyle/>
          <a:p>
            <a:pPr>
              <a:defRPr/>
            </a:pPr>
            <a:fld id="{DB9421DD-9DB3-44B4-8896-BA604513D8F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Encouraging usual daily activities is generally fine, but conducting exercises that place more stress on painful areas of the body should have medical approval. If your goal is to reduce pain through exercise, it is wise to seek the help of a physical therapist in identifying useful exercises.</a:t>
            </a:r>
          </a:p>
        </p:txBody>
      </p:sp>
      <p:sp>
        <p:nvSpPr>
          <p:cNvPr id="4" name="Slide Number Placeholder 3"/>
          <p:cNvSpPr>
            <a:spLocks noGrp="1"/>
          </p:cNvSpPr>
          <p:nvPr>
            <p:ph type="sldNum" sz="quarter" idx="5"/>
          </p:nvPr>
        </p:nvSpPr>
        <p:spPr/>
        <p:txBody>
          <a:bodyPr/>
          <a:lstStyle/>
          <a:p>
            <a:pPr>
              <a:defRPr/>
            </a:pPr>
            <a:fld id="{552F7DE6-BE58-47A0-93D4-69959830C20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Older adults tend to be more likely to accept the use of heat than cold.  Heat does have a place in the treatment of pain, but may not be as effective as cold in many situations. We will discuss approach to introducing “cold” to your residents in a later slide. </a:t>
            </a:r>
          </a:p>
        </p:txBody>
      </p:sp>
      <p:sp>
        <p:nvSpPr>
          <p:cNvPr id="4" name="Slide Number Placeholder 3"/>
          <p:cNvSpPr>
            <a:spLocks noGrp="1"/>
          </p:cNvSpPr>
          <p:nvPr>
            <p:ph type="sldNum" sz="quarter" idx="5"/>
          </p:nvPr>
        </p:nvSpPr>
        <p:spPr/>
        <p:txBody>
          <a:bodyPr/>
          <a:lstStyle/>
          <a:p>
            <a:pPr>
              <a:defRPr/>
            </a:pPr>
            <a:fld id="{38B0ACED-5AED-42DC-AC90-46EAE7A45E2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Only use heating devices approved by your organization and make certain they are within the acceptable heating range before applying to the skin.</a:t>
            </a:r>
          </a:p>
        </p:txBody>
      </p:sp>
      <p:sp>
        <p:nvSpPr>
          <p:cNvPr id="4" name="Slide Number Placeholder 3"/>
          <p:cNvSpPr>
            <a:spLocks noGrp="1"/>
          </p:cNvSpPr>
          <p:nvPr>
            <p:ph type="sldNum" sz="quarter" idx="5"/>
          </p:nvPr>
        </p:nvSpPr>
        <p:spPr/>
        <p:txBody>
          <a:bodyPr/>
          <a:lstStyle/>
          <a:p>
            <a:pPr>
              <a:defRPr/>
            </a:pPr>
            <a:fld id="{FD501E80-4A4C-470C-9C7A-DCD5BF2D649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Placing a heating pad or other source of heat directly to the skin can result in damage to the skin. This is particularly the case in frail older adults whose skin is very thin and fragile. Applications of heat for more than 20 minutes at a time has no added value and can result in skin damage. Wait an hour between applications.</a:t>
            </a:r>
          </a:p>
        </p:txBody>
      </p:sp>
      <p:sp>
        <p:nvSpPr>
          <p:cNvPr id="4" name="Slide Number Placeholder 3"/>
          <p:cNvSpPr>
            <a:spLocks noGrp="1"/>
          </p:cNvSpPr>
          <p:nvPr>
            <p:ph type="sldNum" sz="quarter" idx="5"/>
          </p:nvPr>
        </p:nvSpPr>
        <p:spPr/>
        <p:txBody>
          <a:bodyPr/>
          <a:lstStyle/>
          <a:p>
            <a:pPr>
              <a:defRPr/>
            </a:pPr>
            <a:fld id="{79DC93E3-EFB9-4FBF-954D-E21E99A9560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Heat applied to new injuries will increase the inflammatory response and result in additional swelling and possibly more extensive bleeding. Likewise use of heat after exercise will do more harm than good. Heat applications to muscles that are already warm and stressed will only increase swelling in the muscles and increase discomfort.</a:t>
            </a:r>
          </a:p>
          <a:p>
            <a:pPr eaLnBrk="1" hangingPunct="1"/>
            <a:r>
              <a:rPr lang="en-US" smtClean="0">
                <a:ea typeface="ＭＳ Ｐゴシック"/>
                <a:cs typeface="ＭＳ Ｐゴシック"/>
              </a:rPr>
              <a:t>Heat should never be applied to an area where there is decreased blood flow. You can tell by the blotchy skin on the feet in the picture above that this person has a reduced blood flow to the legs and feet.  This person would be more susceptible to burns from heat since feeling in the legs and feet is likely to be reduced. In addition, heat can damage the tissue in areas with a decreased blood supply.</a:t>
            </a:r>
          </a:p>
        </p:txBody>
      </p:sp>
      <p:sp>
        <p:nvSpPr>
          <p:cNvPr id="4" name="Slide Number Placeholder 3"/>
          <p:cNvSpPr>
            <a:spLocks noGrp="1"/>
          </p:cNvSpPr>
          <p:nvPr>
            <p:ph type="sldNum" sz="quarter" idx="5"/>
          </p:nvPr>
        </p:nvSpPr>
        <p:spPr/>
        <p:txBody>
          <a:bodyPr/>
          <a:lstStyle/>
          <a:p>
            <a:pPr>
              <a:defRPr/>
            </a:pPr>
            <a:fld id="{DE505F1B-A266-4176-B7C6-A6031D8721E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1143000" y="914400"/>
            <a:ext cx="4572000" cy="3429000"/>
          </a:xfrm>
          <a:noFill/>
          <a:ln>
            <a:solidFill>
              <a:srgbClr val="000000"/>
            </a:solidFill>
            <a:miter lim="800000"/>
            <a:headEnd/>
            <a:tailEnd/>
          </a:ln>
        </p:spPr>
      </p:sp>
      <p:sp>
        <p:nvSpPr>
          <p:cNvPr id="46082" name="Notes Placeholder 2"/>
          <p:cNvSpPr>
            <a:spLocks noGrp="1"/>
          </p:cNvSpPr>
          <p:nvPr>
            <p:ph type="body" idx="1"/>
          </p:nvPr>
        </p:nvSpPr>
        <p:spPr bwMode="auto">
          <a:xfrm>
            <a:off x="685800" y="4467225"/>
            <a:ext cx="5486400" cy="3990975"/>
          </a:xfrm>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Heat should </a:t>
            </a:r>
            <a:r>
              <a:rPr lang="en-US" b="1" u="sng" smtClean="0">
                <a:ea typeface="ＭＳ Ｐゴシック"/>
                <a:cs typeface="ＭＳ Ｐゴシック"/>
              </a:rPr>
              <a:t>not</a:t>
            </a:r>
            <a:r>
              <a:rPr lang="en-US" smtClean="0">
                <a:ea typeface="ＭＳ Ｐゴシック"/>
                <a:cs typeface="ＭＳ Ｐゴシック"/>
              </a:rPr>
              <a:t> be used on areas that are newly red, swollen, and warm to the touch. Heat will make inflammation worse.  It can be used at very low temperatures on </a:t>
            </a:r>
            <a:r>
              <a:rPr lang="en-US" b="1" smtClean="0">
                <a:ea typeface="ＭＳ Ｐゴシック"/>
                <a:cs typeface="ＭＳ Ｐゴシック"/>
              </a:rPr>
              <a:t>chronically</a:t>
            </a:r>
            <a:r>
              <a:rPr lang="en-US" smtClean="0">
                <a:ea typeface="ＭＳ Ｐゴシック"/>
                <a:cs typeface="ＭＳ Ｐゴシック"/>
              </a:rPr>
              <a:t> inflamed joints (arthritis) and stiff muscles.</a:t>
            </a: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8FC9C6B-BE53-485B-8190-16F7EF41871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Using a heating pad or other source of heat on a person who is sleeping can result in burns.  In addition, a person should NEVER lay on top of a heating pad.  Pressure from the body intensifies the heat and can cause burns.</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Anytime there is an increase in pain or discomfort with the use of heat, STOP IT and have the problem evaluated by the resident’s primary care provider.</a:t>
            </a:r>
          </a:p>
          <a:p>
            <a:pPr eaLnBrk="1" hangingPunct="1"/>
            <a:endParaRPr lang="en-US" smtClean="0">
              <a:ea typeface="ＭＳ Ｐゴシック"/>
              <a:cs typeface="ＭＳ Ｐゴシック"/>
            </a:endParaRPr>
          </a:p>
          <a:p>
            <a:pPr eaLnBrk="1" hangingPunct="1"/>
            <a:r>
              <a:rPr lang="en-US" b="1" smtClean="0">
                <a:ea typeface="ＭＳ Ｐゴシック"/>
                <a:cs typeface="ＭＳ Ｐゴシック"/>
              </a:rPr>
              <a:t>There are also certain health conditions in which heat should not be used. Always</a:t>
            </a:r>
            <a:r>
              <a:rPr lang="en-US" smtClean="0">
                <a:ea typeface="ＭＳ Ｐゴシック"/>
                <a:cs typeface="ＭＳ Ｐゴシック"/>
              </a:rPr>
              <a:t> </a:t>
            </a:r>
            <a:r>
              <a:rPr lang="en-US" b="1" smtClean="0">
                <a:ea typeface="ＭＳ Ｐゴシック"/>
                <a:cs typeface="ＭＳ Ｐゴシック"/>
              </a:rPr>
              <a:t>have consent from the resident’s primary care provider and the nurse in charge before using heat applications.</a:t>
            </a:r>
          </a:p>
          <a:p>
            <a:pPr eaLnBrk="1" hangingPunct="1"/>
            <a:endParaRPr lang="en-US" b="1"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FCCDA3D-CF03-41F1-A52E-234C1E7E38B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Cold is very effective in reducing some kinds of pain– particularly pain caused by inflammation, irritated nerves, muscle spasms, and swelling.</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B58BBE-947A-46F9-88E9-7B9E4D832CA4}" type="slidenum">
              <a:rPr lang="en-US">
                <a:ea typeface="ＭＳ Ｐゴシック" charset="-128"/>
                <a:cs typeface="ＭＳ Ｐゴシック" charset="-128"/>
              </a:rPr>
              <a:pPr fontAlgn="base">
                <a:spcBef>
                  <a:spcPct val="0"/>
                </a:spcBef>
                <a:spcAft>
                  <a:spcPct val="0"/>
                </a:spcAft>
                <a:defRPr/>
              </a:pPr>
              <a:t>18</a:t>
            </a:fld>
            <a:endParaRPr lang="en-US">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Cold has several uses and should be used first if there is a question about whether to use heat or cold.  </a:t>
            </a:r>
          </a:p>
        </p:txBody>
      </p:sp>
      <p:sp>
        <p:nvSpPr>
          <p:cNvPr id="4" name="Slide Number Placeholder 3"/>
          <p:cNvSpPr>
            <a:spLocks noGrp="1"/>
          </p:cNvSpPr>
          <p:nvPr>
            <p:ph type="sldNum" sz="quarter" idx="5"/>
          </p:nvPr>
        </p:nvSpPr>
        <p:spPr/>
        <p:txBody>
          <a:bodyPr/>
          <a:lstStyle/>
          <a:p>
            <a:pPr>
              <a:defRPr/>
            </a:pPr>
            <a:fld id="{002DCCD8-7155-459E-A322-B2F1E87FBCA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36E0CE7-4A08-494E-B86D-CA8DF5B0D53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Cold dulls the nerve endings and reduces the feeling of pain as well as reducing the swelling that occurs with inflammation.  It is the swelling of tissue that exerts pressures on surrounding nerves and structures and causes some of the pain with new injuries.</a:t>
            </a:r>
          </a:p>
        </p:txBody>
      </p:sp>
      <p:sp>
        <p:nvSpPr>
          <p:cNvPr id="4" name="Slide Number Placeholder 3"/>
          <p:cNvSpPr>
            <a:spLocks noGrp="1"/>
          </p:cNvSpPr>
          <p:nvPr>
            <p:ph type="sldNum" sz="quarter" idx="5"/>
          </p:nvPr>
        </p:nvSpPr>
        <p:spPr/>
        <p:txBody>
          <a:bodyPr/>
          <a:lstStyle/>
          <a:p>
            <a:pPr>
              <a:defRPr/>
            </a:pPr>
            <a:fld id="{0FFE8279-5FE1-45A4-847D-F51F2A76A30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As with heat, cold directly applied to the skin can cause damage.  Always use a cloth between the cold pack and the skin. It has also been shown that there is no added value of leaving a cold pack in place for more than 20 minutes and it can, in fact, cause skin damage if left for longer periods. </a:t>
            </a:r>
          </a:p>
        </p:txBody>
      </p:sp>
      <p:sp>
        <p:nvSpPr>
          <p:cNvPr id="4" name="Slide Number Placeholder 3"/>
          <p:cNvSpPr>
            <a:spLocks noGrp="1"/>
          </p:cNvSpPr>
          <p:nvPr>
            <p:ph type="sldNum" sz="quarter" idx="5"/>
          </p:nvPr>
        </p:nvSpPr>
        <p:spPr/>
        <p:txBody>
          <a:bodyPr/>
          <a:lstStyle/>
          <a:p>
            <a:pPr>
              <a:defRPr/>
            </a:pPr>
            <a:fld id="{51FE37EF-FD96-4701-BEF7-C653AD4B4A0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As with heat, there are times cold should not be used.  The list on this slide shows conditions under which cold applications should not be used. </a:t>
            </a:r>
            <a:r>
              <a:rPr lang="en-US" b="1" smtClean="0">
                <a:ea typeface="ＭＳ Ｐゴシック"/>
                <a:cs typeface="ＭＳ Ｐゴシック"/>
              </a:rPr>
              <a:t>Always</a:t>
            </a:r>
            <a:r>
              <a:rPr lang="en-US" smtClean="0">
                <a:ea typeface="ＭＳ Ｐゴシック"/>
                <a:cs typeface="ＭＳ Ｐゴシック"/>
              </a:rPr>
              <a:t> have consent from the resident’s primary care provider and the nurse in charge before using cold applications.</a:t>
            </a:r>
          </a:p>
        </p:txBody>
      </p:sp>
      <p:sp>
        <p:nvSpPr>
          <p:cNvPr id="4" name="Slide Number Placeholder 3"/>
          <p:cNvSpPr>
            <a:spLocks noGrp="1"/>
          </p:cNvSpPr>
          <p:nvPr>
            <p:ph type="sldNum" sz="quarter" idx="5"/>
          </p:nvPr>
        </p:nvSpPr>
        <p:spPr/>
        <p:txBody>
          <a:bodyPr/>
          <a:lstStyle/>
          <a:p>
            <a:pPr>
              <a:defRPr/>
            </a:pPr>
            <a:fld id="{FE3DA182-83A3-4E4B-8D7B-8B0B8253D30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The skin in areas receiving radiation is very fragile and easily damaged.  Never use cold or heat on these areas.  If cold is applied to areas with poor circulation it will further compromise blood flow to the area and is likely to cause additional pain.</a:t>
            </a:r>
          </a:p>
        </p:txBody>
      </p:sp>
      <p:sp>
        <p:nvSpPr>
          <p:cNvPr id="4" name="Slide Number Placeholder 3"/>
          <p:cNvSpPr>
            <a:spLocks noGrp="1"/>
          </p:cNvSpPr>
          <p:nvPr>
            <p:ph type="sldNum" sz="quarter" idx="5"/>
          </p:nvPr>
        </p:nvSpPr>
        <p:spPr/>
        <p:txBody>
          <a:bodyPr/>
          <a:lstStyle/>
          <a:p>
            <a:pPr>
              <a:defRPr/>
            </a:pPr>
            <a:fld id="{E39588E6-DC77-43DD-9374-F2E69DC5622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Ice should not be used on the extremities in people with peripheral vascular disease, Raynaud's Syndrome, and other conditions that make them sensitive to cold. In some cases, people do not tolerate cold on any part of their body and will not do well with the use of ice. Anytime a person begins to shiver, stop the use of ice.</a:t>
            </a:r>
          </a:p>
        </p:txBody>
      </p:sp>
      <p:sp>
        <p:nvSpPr>
          <p:cNvPr id="4" name="Slide Number Placeholder 3"/>
          <p:cNvSpPr>
            <a:spLocks noGrp="1"/>
          </p:cNvSpPr>
          <p:nvPr>
            <p:ph type="sldNum" sz="quarter" idx="5"/>
          </p:nvPr>
        </p:nvSpPr>
        <p:spPr/>
        <p:txBody>
          <a:bodyPr/>
          <a:lstStyle/>
          <a:p>
            <a:pPr>
              <a:defRPr/>
            </a:pPr>
            <a:fld id="{930C7236-72FE-4BBA-94C7-6AE734B4DA1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Massage has many benefits and can be used safely in most older persons.  One of the most important aspects of massage is that it provides human touch which is important to the well-being of most people.</a:t>
            </a:r>
          </a:p>
        </p:txBody>
      </p:sp>
      <p:sp>
        <p:nvSpPr>
          <p:cNvPr id="4" name="Slide Number Placeholder 3"/>
          <p:cNvSpPr>
            <a:spLocks noGrp="1"/>
          </p:cNvSpPr>
          <p:nvPr>
            <p:ph type="sldNum" sz="quarter" idx="5"/>
          </p:nvPr>
        </p:nvSpPr>
        <p:spPr/>
        <p:txBody>
          <a:bodyPr/>
          <a:lstStyle/>
          <a:p>
            <a:pPr>
              <a:defRPr/>
            </a:pPr>
            <a:fld id="{3A04FD1E-DF67-4239-ADB4-208580B4DA5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Some people are not comfortable with back or shoulder massages, but do find hand and foot massages relaxing.  Hand massages are best done with warm lotion while foot massages can be done in warm water or with lotion.  Remember that the joints of older people are often tender. Use light pressure when massaging hands or feet and watch for signs that it is causing the person discomfort.</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	</a:t>
            </a:r>
            <a:r>
              <a:rPr lang="en-US" b="1" i="1" smtClean="0">
                <a:ea typeface="ＭＳ Ｐゴシック"/>
                <a:cs typeface="ＭＳ Ｐゴシック"/>
              </a:rPr>
              <a:t>Ask participants to select a partner and have them practice hand and 	foot massages on each other.  Provide basins of warm water to soak 	feet while conducting hand massages. Warm lotion and go through 	the same procedure that should be used with residents.</a:t>
            </a:r>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44248EDA-8F02-466B-B586-446406A1672D}" type="slidenum">
              <a:rPr lang="en-US" smtClean="0"/>
              <a:pPr>
                <a:defRPr/>
              </a:pPr>
              <a:t>26</a:t>
            </a:fld>
            <a:endParaRPr lang="en-US"/>
          </a:p>
        </p:txBody>
      </p:sp>
      <p:pic>
        <p:nvPicPr>
          <p:cNvPr id="66564" name="Picture 2"/>
          <p:cNvPicPr>
            <a:picLocks noChangeAspect="1" noChangeArrowheads="1"/>
          </p:cNvPicPr>
          <p:nvPr/>
        </p:nvPicPr>
        <p:blipFill>
          <a:blip r:embed="rId3"/>
          <a:srcRect/>
          <a:stretch>
            <a:fillRect/>
          </a:stretch>
        </p:blipFill>
        <p:spPr bwMode="auto">
          <a:xfrm>
            <a:off x="746125" y="5621338"/>
            <a:ext cx="792163" cy="549275"/>
          </a:xfrm>
          <a:prstGeom prst="rect">
            <a:avLst/>
          </a:prstGeom>
          <a:noFill/>
          <a:ln w="9525">
            <a:noFill/>
            <a:miter lim="800000"/>
            <a:headEnd/>
            <a:tailEnd/>
          </a:ln>
        </p:spPr>
      </p:pic>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Massaging the shoulders reduces tight muscles from sitting in uncomfortable positions or using arms for repetitive activities. Back massage reduces tension and promotes sleep when used near bedtime. Both types of massage are relaxing and can calm residents who are becoming agitated.  </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	</a:t>
            </a:r>
            <a:r>
              <a:rPr lang="en-US" b="1" i="1" smtClean="0">
                <a:ea typeface="ＭＳ Ｐゴシック"/>
                <a:cs typeface="ＭＳ Ｐゴシック"/>
              </a:rPr>
              <a:t>Have participants stand in a circle with their backs to each other.  	Have each participant massage the shoulders of the person in front 	of them for 2 to 3 minutes. Ask for their comments.</a:t>
            </a:r>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6E2A84B-5D6B-4F80-8A18-9B3F823F9631}" type="slidenum">
              <a:rPr lang="en-US" smtClean="0"/>
              <a:pPr>
                <a:defRPr/>
              </a:pPr>
              <a:t>27</a:t>
            </a:fld>
            <a:endParaRPr lang="en-US"/>
          </a:p>
        </p:txBody>
      </p:sp>
      <p:pic>
        <p:nvPicPr>
          <p:cNvPr id="68612" name="Picture 2"/>
          <p:cNvPicPr>
            <a:picLocks noChangeAspect="1" noChangeArrowheads="1"/>
          </p:cNvPicPr>
          <p:nvPr/>
        </p:nvPicPr>
        <p:blipFill>
          <a:blip r:embed="rId3"/>
          <a:srcRect/>
          <a:stretch>
            <a:fillRect/>
          </a:stretch>
        </p:blipFill>
        <p:spPr bwMode="auto">
          <a:xfrm>
            <a:off x="831850" y="5426075"/>
            <a:ext cx="792163" cy="549275"/>
          </a:xfrm>
          <a:prstGeom prst="rect">
            <a:avLst/>
          </a:prstGeom>
          <a:noFill/>
          <a:ln w="9525">
            <a:noFill/>
            <a:miter lim="800000"/>
            <a:headEnd/>
            <a:tailEnd/>
          </a:ln>
        </p:spPr>
      </p:pic>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Massage in older persons is not the same as that used for athletes and younger adults. When you are massaging an older person, you must be much more gentle.  The skin of older persons is thinner and much more prone to tearing. Light strokes with minimal friction is important when massaging older skin. Always use powder or warm lotion to reduce friction. Also remember not to use hard pressure. The bones of older people are often more fragile and their joints are likely to be tender from arthritis. </a:t>
            </a:r>
          </a:p>
        </p:txBody>
      </p:sp>
      <p:sp>
        <p:nvSpPr>
          <p:cNvPr id="4" name="Slide Number Placeholder 3"/>
          <p:cNvSpPr>
            <a:spLocks noGrp="1"/>
          </p:cNvSpPr>
          <p:nvPr>
            <p:ph type="sldNum" sz="quarter" idx="5"/>
          </p:nvPr>
        </p:nvSpPr>
        <p:spPr/>
        <p:txBody>
          <a:bodyPr/>
          <a:lstStyle/>
          <a:p>
            <a:pPr>
              <a:defRPr/>
            </a:pPr>
            <a:fld id="{0F9477E0-A833-4BC9-9BD7-0696DD0062C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125B5C5-2687-4128-B75F-E7FA7A55CE58}"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0826857-5BAB-4B6C-AF82-6D3FAD035553}"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914400" eaLnBrk="1" hangingPunct="1">
              <a:defRPr/>
            </a:pPr>
            <a:r>
              <a:rPr lang="en-US" b="1" i="1" dirty="0" smtClean="0"/>
              <a:t>Ask participants- “Think about the times you have had pain.  Did it seem to hurt more when you had nothing to do but think about it?”  Give participants a few seconds to think and ask them to relate some of their experiences with pain.</a:t>
            </a:r>
          </a:p>
          <a:p>
            <a:pPr marL="457200" eaLnBrk="1" hangingPunct="1">
              <a:defRPr/>
            </a:pPr>
            <a:endParaRPr lang="en-US" b="1" i="1" dirty="0"/>
          </a:p>
          <a:p>
            <a:pPr eaLnBrk="1" hangingPunct="1">
              <a:defRPr/>
            </a:pPr>
            <a:r>
              <a:rPr lang="en-US" dirty="0" smtClean="0"/>
              <a:t>When people have nothing to do but sit or lay and think about their pain, it is likely to intensify the pain. Sometimes the sensation of pain can be relieved somewhat by helping people focus on something else. The pain may not go away, but it may be more bearable.</a:t>
            </a:r>
            <a:endParaRPr lang="en-US" dirty="0"/>
          </a:p>
        </p:txBody>
      </p:sp>
      <p:sp>
        <p:nvSpPr>
          <p:cNvPr id="4" name="Slide Number Placeholder 3"/>
          <p:cNvSpPr>
            <a:spLocks noGrp="1"/>
          </p:cNvSpPr>
          <p:nvPr>
            <p:ph type="sldNum" sz="quarter" idx="5"/>
          </p:nvPr>
        </p:nvSpPr>
        <p:spPr/>
        <p:txBody>
          <a:bodyPr/>
          <a:lstStyle/>
          <a:p>
            <a:pPr>
              <a:defRPr/>
            </a:pPr>
            <a:fld id="{1C808595-D193-4EF8-98FA-CF8A5F74A989}" type="slidenum">
              <a:rPr lang="en-US" smtClean="0"/>
              <a:pPr>
                <a:defRPr/>
              </a:pPr>
              <a:t>30</a:t>
            </a:fld>
            <a:endParaRPr lang="en-US"/>
          </a:p>
        </p:txBody>
      </p:sp>
      <p:pic>
        <p:nvPicPr>
          <p:cNvPr id="74756" name="Picture 2"/>
          <p:cNvPicPr>
            <a:picLocks noChangeAspect="1" noChangeArrowheads="1"/>
          </p:cNvPicPr>
          <p:nvPr/>
        </p:nvPicPr>
        <p:blipFill>
          <a:blip r:embed="rId3"/>
          <a:srcRect/>
          <a:stretch>
            <a:fillRect/>
          </a:stretch>
        </p:blipFill>
        <p:spPr bwMode="auto">
          <a:xfrm>
            <a:off x="1036638" y="4464050"/>
            <a:ext cx="401637" cy="347663"/>
          </a:xfrm>
          <a:prstGeom prst="rect">
            <a:avLst/>
          </a:prstGeom>
          <a:noFill/>
          <a:ln w="9525">
            <a:noFill/>
            <a:miter lim="800000"/>
            <a:headEnd/>
            <a:tailEnd/>
          </a:ln>
        </p:spPr>
      </p:pic>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Distraction requires finding something that will divert the person’s attention from his or her pain. Because you can divert attention from the pain does </a:t>
            </a:r>
            <a:r>
              <a:rPr lang="en-US" b="1" smtClean="0">
                <a:ea typeface="ＭＳ Ｐゴシック"/>
                <a:cs typeface="ＭＳ Ｐゴシック"/>
              </a:rPr>
              <a:t>not mean they are not in pain</a:t>
            </a:r>
            <a:r>
              <a:rPr lang="en-US" smtClean="0">
                <a:ea typeface="ＭＳ Ｐゴシック"/>
                <a:cs typeface="ＭＳ Ｐゴシック"/>
              </a:rPr>
              <a:t>. </a:t>
            </a:r>
          </a:p>
        </p:txBody>
      </p:sp>
      <p:sp>
        <p:nvSpPr>
          <p:cNvPr id="4" name="Slide Number Placeholder 3"/>
          <p:cNvSpPr>
            <a:spLocks noGrp="1"/>
          </p:cNvSpPr>
          <p:nvPr>
            <p:ph type="sldNum" sz="quarter" idx="5"/>
          </p:nvPr>
        </p:nvSpPr>
        <p:spPr/>
        <p:txBody>
          <a:bodyPr/>
          <a:lstStyle/>
          <a:p>
            <a:pPr>
              <a:defRPr/>
            </a:pPr>
            <a:fld id="{8A602C25-3D5A-4F2C-AEC0-29AE65EA5D6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1143000" y="619125"/>
            <a:ext cx="4572000" cy="3429000"/>
          </a:xfrm>
          <a:noFill/>
          <a:ln>
            <a:solidFill>
              <a:srgbClr val="000000"/>
            </a:solidFill>
            <a:miter lim="800000"/>
            <a:headEnd/>
            <a:tailEnd/>
          </a:ln>
        </p:spPr>
      </p:sp>
      <p:sp>
        <p:nvSpPr>
          <p:cNvPr id="3" name="Notes Placeholder 2"/>
          <p:cNvSpPr>
            <a:spLocks noGrp="1"/>
          </p:cNvSpPr>
          <p:nvPr>
            <p:ph type="body" idx="1"/>
          </p:nvPr>
        </p:nvSpPr>
        <p:spPr>
          <a:xfrm>
            <a:off x="962025" y="4448175"/>
            <a:ext cx="5486400" cy="4114800"/>
          </a:xfrm>
        </p:spPr>
        <p:txBody>
          <a:bodyPr/>
          <a:lstStyle/>
          <a:p>
            <a:pPr marL="0" lvl="1" eaLnBrk="1" hangingPunct="1">
              <a:defRPr/>
            </a:pPr>
            <a:r>
              <a:rPr lang="en-US" dirty="0" smtClean="0">
                <a:cs typeface="+mn-cs"/>
              </a:rPr>
              <a:t>Having the resident imagine being in a place they love or a type of setting they have enjoyed during their lifetime can distract them from their pain and help them relax. </a:t>
            </a:r>
            <a:r>
              <a:rPr lang="en-US" dirty="0">
                <a:cs typeface="+mn-cs"/>
              </a:rPr>
              <a:t>Have the person imagine a place they loved to visit (the ocean, the mountains, an open field, etc</a:t>
            </a:r>
            <a:r>
              <a:rPr lang="en-US" dirty="0" smtClean="0">
                <a:cs typeface="+mn-cs"/>
              </a:rPr>
              <a:t>.). In </a:t>
            </a:r>
            <a:r>
              <a:rPr lang="en-US" dirty="0">
                <a:cs typeface="+mn-cs"/>
              </a:rPr>
              <a:t>some cases, it may help to show them a picture and have </a:t>
            </a:r>
            <a:r>
              <a:rPr lang="en-US" dirty="0" smtClean="0">
                <a:cs typeface="+mn-cs"/>
              </a:rPr>
              <a:t>them imagine they are in the picture.  Encourage them to talk about what the would see, hear, smell, feel and taste. </a:t>
            </a:r>
          </a:p>
          <a:p>
            <a:pPr marL="0" lvl="1" eaLnBrk="1" hangingPunct="1">
              <a:defRPr/>
            </a:pPr>
            <a:endParaRPr lang="en-US" dirty="0">
              <a:cs typeface="+mn-cs"/>
            </a:endParaRPr>
          </a:p>
          <a:p>
            <a:pPr marL="914400" lvl="1" eaLnBrk="1" hangingPunct="1">
              <a:defRPr/>
            </a:pPr>
            <a:r>
              <a:rPr lang="en-US" b="1" dirty="0" smtClean="0">
                <a:cs typeface="+mn-cs"/>
              </a:rPr>
              <a:t>Have participants break into pairs and take turns playing the resident.  Give each pair some pictures and have them practice using the imagery  technique.</a:t>
            </a:r>
            <a:endParaRPr lang="en-US" b="1" dirty="0">
              <a:cs typeface="+mn-cs"/>
            </a:endParaRP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D57D55BF-FBCF-479B-ABC0-C62A3CEA6307}" type="slidenum">
              <a:rPr lang="en-US" smtClean="0"/>
              <a:pPr>
                <a:defRPr/>
              </a:pPr>
              <a:t>32</a:t>
            </a:fld>
            <a:endParaRPr lang="en-US"/>
          </a:p>
        </p:txBody>
      </p:sp>
      <p:pic>
        <p:nvPicPr>
          <p:cNvPr id="78852" name="Picture 2"/>
          <p:cNvPicPr>
            <a:picLocks noChangeAspect="1" noChangeArrowheads="1"/>
          </p:cNvPicPr>
          <p:nvPr/>
        </p:nvPicPr>
        <p:blipFill>
          <a:blip r:embed="rId3"/>
          <a:srcRect/>
          <a:stretch>
            <a:fillRect/>
          </a:stretch>
        </p:blipFill>
        <p:spPr bwMode="auto">
          <a:xfrm>
            <a:off x="1041400" y="5854700"/>
            <a:ext cx="792163" cy="549275"/>
          </a:xfrm>
          <a:prstGeom prst="rect">
            <a:avLst/>
          </a:prstGeom>
          <a:noFill/>
          <a:ln w="9525">
            <a:noFill/>
            <a:miter lim="800000"/>
            <a:headEnd/>
            <a:tailEnd/>
          </a:ln>
        </p:spPr>
      </p:pic>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Deep breathing has long been known to reduce stress and help people relax.  It also serves as a detraction from pain. Teaching people how to do deep breathing is relatively easy, but residents who are in pain may need to be coached. </a:t>
            </a:r>
          </a:p>
          <a:p>
            <a:pPr eaLnBrk="1" hangingPunct="1"/>
            <a:endParaRPr lang="en-US" smtClean="0">
              <a:ea typeface="ＭＳ Ｐゴシック"/>
              <a:cs typeface="ＭＳ Ｐゴシック"/>
            </a:endParaRPr>
          </a:p>
          <a:p>
            <a:pPr eaLnBrk="1" hangingPunct="1"/>
            <a:r>
              <a:rPr lang="en-US" b="1" smtClean="0">
                <a:ea typeface="ＭＳ Ｐゴシック"/>
                <a:cs typeface="ＭＳ Ｐゴシック"/>
              </a:rPr>
              <a:t>	Have participants break into pairs and coach each other in  this 	technique.</a:t>
            </a:r>
          </a:p>
        </p:txBody>
      </p:sp>
      <p:sp>
        <p:nvSpPr>
          <p:cNvPr id="4" name="Slide Number Placeholder 3"/>
          <p:cNvSpPr>
            <a:spLocks noGrp="1"/>
          </p:cNvSpPr>
          <p:nvPr>
            <p:ph type="sldNum" sz="quarter" idx="5"/>
          </p:nvPr>
        </p:nvSpPr>
        <p:spPr/>
        <p:txBody>
          <a:bodyPr/>
          <a:lstStyle/>
          <a:p>
            <a:pPr>
              <a:defRPr/>
            </a:pPr>
            <a:fld id="{3EDC3F9F-3AF7-45F7-860F-88D3AC30ABE1}" type="slidenum">
              <a:rPr lang="en-US" smtClean="0"/>
              <a:pPr>
                <a:defRPr/>
              </a:pPr>
              <a:t>33</a:t>
            </a:fld>
            <a:endParaRPr lang="en-US"/>
          </a:p>
        </p:txBody>
      </p:sp>
      <p:pic>
        <p:nvPicPr>
          <p:cNvPr id="80900" name="Picture 2"/>
          <p:cNvPicPr>
            <a:picLocks noChangeAspect="1" noChangeArrowheads="1"/>
          </p:cNvPicPr>
          <p:nvPr/>
        </p:nvPicPr>
        <p:blipFill>
          <a:blip r:embed="rId3"/>
          <a:srcRect/>
          <a:stretch>
            <a:fillRect/>
          </a:stretch>
        </p:blipFill>
        <p:spPr bwMode="auto">
          <a:xfrm>
            <a:off x="766763" y="5176838"/>
            <a:ext cx="752475" cy="520700"/>
          </a:xfrm>
          <a:prstGeom prst="rect">
            <a:avLst/>
          </a:prstGeom>
          <a:noFill/>
          <a:ln w="9525">
            <a:noFill/>
            <a:miter lim="800000"/>
            <a:headEnd/>
            <a:tailEnd/>
          </a:ln>
        </p:spPr>
      </p:pic>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smtClean="0"/>
              <a:t>This type of exercise requires that the resident be able to understand and respond to what you are asking him or her to do.  It also requires that the resident have the energy to do the exercise and that contracting muscles does not increase pain.  This exercise is particularly helpful for those with psychic pain more so than physical pain.</a:t>
            </a:r>
          </a:p>
          <a:p>
            <a:pPr eaLnBrk="1" hangingPunct="1">
              <a:defRPr/>
            </a:pPr>
            <a:endParaRPr lang="en-US" dirty="0">
              <a:solidFill>
                <a:srgbClr val="FF0000"/>
              </a:solidFill>
            </a:endParaRPr>
          </a:p>
          <a:p>
            <a:pPr marL="914400" indent="-914400" eaLnBrk="1" hangingPunct="1">
              <a:defRPr/>
            </a:pPr>
            <a:r>
              <a:rPr lang="en-US" dirty="0" smtClean="0"/>
              <a:t>	</a:t>
            </a:r>
            <a:r>
              <a:rPr lang="en-US" b="1" i="1" dirty="0" smtClean="0"/>
              <a:t>Have the participants break into pairs and coach each other in progressive muscle relaxation. Use the handout as a guide.</a:t>
            </a:r>
            <a:r>
              <a:rPr lang="en-US" dirty="0" smtClean="0"/>
              <a:t> </a:t>
            </a:r>
            <a:endParaRPr lang="en-US" dirty="0"/>
          </a:p>
        </p:txBody>
      </p:sp>
      <p:sp>
        <p:nvSpPr>
          <p:cNvPr id="4" name="Slide Number Placeholder 3"/>
          <p:cNvSpPr>
            <a:spLocks noGrp="1"/>
          </p:cNvSpPr>
          <p:nvPr>
            <p:ph type="sldNum" sz="quarter" idx="5"/>
          </p:nvPr>
        </p:nvSpPr>
        <p:spPr/>
        <p:txBody>
          <a:bodyPr/>
          <a:lstStyle/>
          <a:p>
            <a:pPr>
              <a:defRPr/>
            </a:pPr>
            <a:fld id="{ED633A3F-7349-43B9-A200-4EF436D09221}" type="slidenum">
              <a:rPr lang="en-US" smtClean="0"/>
              <a:pPr>
                <a:defRPr/>
              </a:pPr>
              <a:t>34</a:t>
            </a:fld>
            <a:endParaRPr lang="en-US"/>
          </a:p>
        </p:txBody>
      </p:sp>
      <p:pic>
        <p:nvPicPr>
          <p:cNvPr id="82948" name="Picture 4"/>
          <p:cNvPicPr>
            <a:picLocks noChangeAspect="1"/>
          </p:cNvPicPr>
          <p:nvPr/>
        </p:nvPicPr>
        <p:blipFill>
          <a:blip r:embed="rId3"/>
          <a:srcRect/>
          <a:stretch>
            <a:fillRect/>
          </a:stretch>
        </p:blipFill>
        <p:spPr bwMode="auto">
          <a:xfrm>
            <a:off x="725488" y="5553075"/>
            <a:ext cx="835025" cy="581025"/>
          </a:xfrm>
          <a:prstGeom prst="rect">
            <a:avLst/>
          </a:prstGeom>
          <a:noFill/>
          <a:ln w="9525">
            <a:noFill/>
            <a:miter lim="800000"/>
            <a:headEnd/>
            <a:tailEnd/>
          </a:ln>
        </p:spPr>
      </p:pic>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Distraction may relieve minor pain alone, but will need to be used in conjunction with pain medication for moderate to severe pain.  The importance of distraction is that it helps relax the person and gives the medication a better chance of being effective. The fact that the person’s attention can be switched to another activity does not mean the person is not in pain. The mind can better deal with pain if it is not focused only on the pain sensation. It is unlikely that the effect of distraction will last much past the intervention, but it may give medication time to reduce the pain.</a:t>
            </a:r>
          </a:p>
        </p:txBody>
      </p:sp>
      <p:sp>
        <p:nvSpPr>
          <p:cNvPr id="4" name="Slide Number Placeholder 3"/>
          <p:cNvSpPr>
            <a:spLocks noGrp="1"/>
          </p:cNvSpPr>
          <p:nvPr>
            <p:ph type="sldNum" sz="quarter" idx="5"/>
          </p:nvPr>
        </p:nvSpPr>
        <p:spPr/>
        <p:txBody>
          <a:bodyPr/>
          <a:lstStyle/>
          <a:p>
            <a:pPr>
              <a:defRPr/>
            </a:pPr>
            <a:fld id="{5D459A68-B77D-474C-8721-433C4F0E21D2}"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xfrm>
            <a:off x="685800" y="4356100"/>
            <a:ext cx="5486400" cy="4114800"/>
          </a:xfrm>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Pain can have emotional roots as well as physical causes. Music may allow people to express their feelings and relieve pent-up emotions. Music also provides an effective distraction to reduce pain, particularly if the music is carefully chosen to address the individual’s taste in music. Music has the power to move the body and the mind as is illustrated on the video.</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	</a:t>
            </a:r>
            <a:r>
              <a:rPr lang="en-US" b="1" i="1" smtClean="0">
                <a:ea typeface="ＭＳ Ｐゴシック"/>
                <a:cs typeface="ＭＳ Ｐゴシック"/>
              </a:rPr>
              <a:t> If you have an Internet the connection, you may want to show Video 	#6  (Resource Section) on Music Therapy. 	</a:t>
            </a:r>
            <a:r>
              <a:rPr lang="en-US" b="1" i="1" smtClean="0">
                <a:ea typeface="ＭＳ Ｐゴシック"/>
                <a:cs typeface="ＭＳ Ｐゴシック"/>
                <a:hlinkClick r:id="rId3"/>
              </a:rPr>
              <a:t>http://www.youtube.com/watch?v=aPRkgkZHjqI</a:t>
            </a:r>
            <a:endParaRPr lang="en-US" b="1" i="1" smtClean="0">
              <a:ea typeface="ＭＳ Ｐゴシック"/>
              <a:cs typeface="ＭＳ Ｐゴシック"/>
            </a:endParaRP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	</a:t>
            </a:r>
          </a:p>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D76746DF-3569-4E8D-A737-95E67E775AA6}" type="slidenum">
              <a:rPr lang="en-US" smtClean="0"/>
              <a:pPr>
                <a:defRPr/>
              </a:pPr>
              <a:t>36</a:t>
            </a:fld>
            <a:endParaRPr lang="en-US"/>
          </a:p>
        </p:txBody>
      </p:sp>
      <p:pic>
        <p:nvPicPr>
          <p:cNvPr id="87044" name="Picture 2"/>
          <p:cNvPicPr>
            <a:picLocks noChangeAspect="1" noChangeArrowheads="1"/>
          </p:cNvPicPr>
          <p:nvPr/>
        </p:nvPicPr>
        <p:blipFill>
          <a:blip r:embed="rId4"/>
          <a:srcRect/>
          <a:stretch>
            <a:fillRect/>
          </a:stretch>
        </p:blipFill>
        <p:spPr bwMode="auto">
          <a:xfrm>
            <a:off x="817563" y="5599113"/>
            <a:ext cx="573087" cy="573087"/>
          </a:xfrm>
          <a:prstGeom prst="rect">
            <a:avLst/>
          </a:prstGeom>
          <a:noFill/>
          <a:ln w="9525">
            <a:noFill/>
            <a:miter lim="800000"/>
            <a:headEnd/>
            <a:tailEnd/>
          </a:ln>
        </p:spPr>
      </p:pic>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marL="914400" indent="-914400" eaLnBrk="1" hangingPunct="1"/>
            <a:r>
              <a:rPr lang="en-US" smtClean="0">
                <a:ea typeface="ＭＳ Ｐゴシック"/>
                <a:cs typeface="ＭＳ Ｐゴシック"/>
              </a:rPr>
              <a:t>	</a:t>
            </a:r>
            <a:r>
              <a:rPr lang="en-US" b="1" i="1" smtClean="0">
                <a:ea typeface="ＭＳ Ｐゴシック"/>
                <a:cs typeface="ＭＳ Ｐゴシック"/>
              </a:rPr>
              <a:t>Make a DVD with a mix of different music mix.  Make certain the DVD contains a wide variety of music types– classical, gospel, country western, rock, rap, heavy metal, oriental, and Indian drums. After playing a brief segment of each kind of music, stop and ask participants-</a:t>
            </a:r>
          </a:p>
          <a:p>
            <a:pPr marL="914400" indent="-914400" eaLnBrk="1" hangingPunct="1"/>
            <a:r>
              <a:rPr lang="en-US" b="1" i="1" smtClean="0">
                <a:ea typeface="ＭＳ Ｐゴシック"/>
                <a:cs typeface="ＭＳ Ｐゴシック"/>
              </a:rPr>
              <a:t>	“How did that music make you feel?”</a:t>
            </a:r>
          </a:p>
          <a:p>
            <a:pPr marL="914400" indent="-914400" eaLnBrk="1" hangingPunct="1"/>
            <a:r>
              <a:rPr lang="en-US" b="1" i="1" smtClean="0">
                <a:ea typeface="ＭＳ Ｐゴシック"/>
                <a:cs typeface="ＭＳ Ｐゴシック"/>
              </a:rPr>
              <a:t>	“Would that music be comforting to you if you were in pain or were upset?”</a:t>
            </a:r>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65EC69E2-985D-40AA-BFA0-5BEBD80EE017}" type="slidenum">
              <a:rPr lang="en-US" smtClean="0"/>
              <a:pPr>
                <a:defRPr/>
              </a:pPr>
              <a:t>37</a:t>
            </a:fld>
            <a:endParaRPr lang="en-US"/>
          </a:p>
        </p:txBody>
      </p:sp>
      <p:pic>
        <p:nvPicPr>
          <p:cNvPr id="89092" name="Picture 3"/>
          <p:cNvPicPr>
            <a:picLocks noChangeAspect="1" noChangeArrowheads="1"/>
          </p:cNvPicPr>
          <p:nvPr/>
        </p:nvPicPr>
        <p:blipFill>
          <a:blip r:embed="rId3"/>
          <a:srcRect/>
          <a:stretch>
            <a:fillRect/>
          </a:stretch>
        </p:blipFill>
        <p:spPr bwMode="auto">
          <a:xfrm>
            <a:off x="792163" y="4429125"/>
            <a:ext cx="835025" cy="579438"/>
          </a:xfrm>
          <a:prstGeom prst="rect">
            <a:avLst/>
          </a:prstGeom>
          <a:noFill/>
          <a:ln w="9525">
            <a:noFill/>
            <a:miter lim="800000"/>
            <a:headEnd/>
            <a:tailEnd/>
          </a:ln>
        </p:spPr>
      </p:pic>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The calming affect of animals has been documented in several studies.  The person’s own dog, cat or other pet is often a comfort to the person who is in pain. Well-trained and loving animals can provide company, comfort, and warmth.</a:t>
            </a:r>
          </a:p>
        </p:txBody>
      </p:sp>
      <p:sp>
        <p:nvSpPr>
          <p:cNvPr id="4" name="Slide Number Placeholder 3"/>
          <p:cNvSpPr>
            <a:spLocks noGrp="1"/>
          </p:cNvSpPr>
          <p:nvPr>
            <p:ph type="sldNum" sz="quarter" idx="5"/>
          </p:nvPr>
        </p:nvSpPr>
        <p:spPr/>
        <p:txBody>
          <a:bodyPr/>
          <a:lstStyle/>
          <a:p>
            <a:pPr>
              <a:defRPr/>
            </a:pPr>
            <a:fld id="{362C4F7F-B76D-4B83-A7F9-D89F4674FA59}"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smtClean="0"/>
              <a:t>Vibration can be helpful in relaxing tight muscles and relieving soreness.  It should be used with the same precautions as massage.</a:t>
            </a:r>
          </a:p>
          <a:p>
            <a:pPr eaLnBrk="1" hangingPunct="1">
              <a:defRPr/>
            </a:pPr>
            <a:endParaRPr lang="en-US" dirty="0"/>
          </a:p>
          <a:p>
            <a:pPr eaLnBrk="1" hangingPunct="1">
              <a:defRPr/>
            </a:pPr>
            <a:r>
              <a:rPr lang="en-US" dirty="0" smtClean="0"/>
              <a:t>Comfort foods are those foods that we have associated with pleasant memories throughout our lives.  They can be particular helpful for those who are still able to swallow and enjoy food.</a:t>
            </a:r>
          </a:p>
          <a:p>
            <a:pPr eaLnBrk="1" hangingPunct="1">
              <a:defRPr/>
            </a:pPr>
            <a:endParaRPr lang="en-US" dirty="0"/>
          </a:p>
          <a:p>
            <a:pPr marL="914400" eaLnBrk="1" hangingPunct="1">
              <a:defRPr/>
            </a:pPr>
            <a:r>
              <a:rPr lang="en-US" b="1" dirty="0" smtClean="0"/>
              <a:t>Have participants name some foods that are comfort foods for them.</a:t>
            </a:r>
          </a:p>
        </p:txBody>
      </p:sp>
      <p:sp>
        <p:nvSpPr>
          <p:cNvPr id="4" name="Slide Number Placeholder 3"/>
          <p:cNvSpPr>
            <a:spLocks noGrp="1"/>
          </p:cNvSpPr>
          <p:nvPr>
            <p:ph type="sldNum" sz="quarter" idx="5"/>
          </p:nvPr>
        </p:nvSpPr>
        <p:spPr/>
        <p:txBody>
          <a:bodyPr/>
          <a:lstStyle/>
          <a:p>
            <a:pPr>
              <a:defRPr/>
            </a:pPr>
            <a:fld id="{3EA77CF5-CFFE-4CDF-AF96-ACBFFDA4FBC1}" type="slidenum">
              <a:rPr lang="en-US" smtClean="0"/>
              <a:pPr>
                <a:defRPr/>
              </a:pPr>
              <a:t>39</a:t>
            </a:fld>
            <a:endParaRPr lang="en-US"/>
          </a:p>
        </p:txBody>
      </p:sp>
      <p:pic>
        <p:nvPicPr>
          <p:cNvPr id="93188" name="Picture 2"/>
          <p:cNvPicPr>
            <a:picLocks noChangeAspect="1" noChangeArrowheads="1"/>
          </p:cNvPicPr>
          <p:nvPr/>
        </p:nvPicPr>
        <p:blipFill>
          <a:blip r:embed="rId3"/>
          <a:srcRect/>
          <a:stretch>
            <a:fillRect/>
          </a:stretch>
        </p:blipFill>
        <p:spPr bwMode="auto">
          <a:xfrm>
            <a:off x="865188" y="5803900"/>
            <a:ext cx="401637" cy="347663"/>
          </a:xfrm>
          <a:prstGeom prst="rect">
            <a:avLst/>
          </a:prstGeom>
          <a:noFill/>
          <a:ln w="9525">
            <a:noFill/>
            <a:miter lim="800000"/>
            <a:headEnd/>
            <a:tailEnd/>
          </a:ln>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There are a number of nondrug therapies that  can be helpful in relieving pain. Most of the therapies shown above can be used without extensive training. While therapies such as massage therapy and music therapy do require specialized training for some applications, education on the basic principals of both will allow aides to utilize these therapies.</a:t>
            </a:r>
          </a:p>
          <a:p>
            <a:pPr eaLnBrk="1" hangingPunct="1"/>
            <a:endParaRPr lang="en-US" smtClean="0">
              <a:ea typeface="ＭＳ Ｐゴシック"/>
              <a:cs typeface="ＭＳ Ｐゴシック"/>
            </a:endParaRPr>
          </a:p>
          <a:p>
            <a:pPr eaLnBrk="1" hangingPunct="1"/>
            <a:r>
              <a:rPr lang="en-US" b="1" smtClean="0">
                <a:ea typeface="ＭＳ Ｐゴシック"/>
                <a:cs typeface="ＭＳ Ｐゴシック"/>
              </a:rPr>
              <a:t>NOTE: These approaches to pain management should only be used with the knowledge and consent of the nurse in charge. In some cases, an order from the primary care provider will be needed.</a:t>
            </a:r>
          </a:p>
        </p:txBody>
      </p:sp>
      <p:sp>
        <p:nvSpPr>
          <p:cNvPr id="4" name="Slide Number Placeholder 3"/>
          <p:cNvSpPr>
            <a:spLocks noGrp="1"/>
          </p:cNvSpPr>
          <p:nvPr>
            <p:ph type="sldNum" sz="quarter" idx="5"/>
          </p:nvPr>
        </p:nvSpPr>
        <p:spPr/>
        <p:txBody>
          <a:bodyPr/>
          <a:lstStyle/>
          <a:p>
            <a:pPr>
              <a:defRPr/>
            </a:pPr>
            <a:fld id="{3A273E85-0278-445D-A8BD-880148EA3F4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9D304AE5-B38C-4522-A975-FAC18450E313}"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CB9CBFD-EA08-462F-81A1-BB4C0542952A}"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Activities that require the person to understand what is said and follow directions cannot be used effectively with people who have severe cognitive deficits, cannot understand or respond to verbal directions, or have a condition that limits their ability to do the activity.</a:t>
            </a:r>
          </a:p>
        </p:txBody>
      </p:sp>
      <p:sp>
        <p:nvSpPr>
          <p:cNvPr id="4" name="Slide Number Placeholder 3"/>
          <p:cNvSpPr>
            <a:spLocks noGrp="1"/>
          </p:cNvSpPr>
          <p:nvPr>
            <p:ph type="sldNum" sz="quarter" idx="5"/>
          </p:nvPr>
        </p:nvSpPr>
        <p:spPr/>
        <p:txBody>
          <a:bodyPr/>
          <a:lstStyle/>
          <a:p>
            <a:pPr>
              <a:defRPr/>
            </a:pPr>
            <a:fld id="{26F65DB6-2D84-4571-AAE6-1C80476D837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54807CD-9DFE-4B68-8065-0F1C1358C9E6}"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D1AD5B41-6FC9-46E4-90E8-199832738BB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64930A0B-430B-432F-8754-62DD68111272}"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If a resident you are caring for has pain, gather as much information as possible and report it to the nurse. If the resident is able to answer, ask the questions shown earlier– the intensity, location, type, duration, what helps and what makes it worse?</a:t>
            </a:r>
          </a:p>
        </p:txBody>
      </p:sp>
      <p:sp>
        <p:nvSpPr>
          <p:cNvPr id="4" name="Slide Number Placeholder 3"/>
          <p:cNvSpPr>
            <a:spLocks noGrp="1"/>
          </p:cNvSpPr>
          <p:nvPr>
            <p:ph type="sldNum" sz="quarter" idx="5"/>
          </p:nvPr>
        </p:nvSpPr>
        <p:spPr/>
        <p:txBody>
          <a:bodyPr/>
          <a:lstStyle/>
          <a:p>
            <a:pPr>
              <a:defRPr/>
            </a:pPr>
            <a:fld id="{7F913EDA-BF2A-455C-B5B4-89AD0FE1CB5B}"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50F88EAC-CACA-4E0C-AFF7-1069ED97543B}" type="slidenum">
              <a:rPr lang="en-US" smtClean="0"/>
              <a:pPr>
                <a:defRPr/>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In the next few slides, we review some common misconceptions about nondrug approaches to relieving pain.</a:t>
            </a:r>
          </a:p>
        </p:txBody>
      </p:sp>
      <p:sp>
        <p:nvSpPr>
          <p:cNvPr id="4" name="Slide Number Placeholder 3"/>
          <p:cNvSpPr>
            <a:spLocks noGrp="1"/>
          </p:cNvSpPr>
          <p:nvPr>
            <p:ph type="sldNum" sz="quarter" idx="5"/>
          </p:nvPr>
        </p:nvSpPr>
        <p:spPr/>
        <p:txBody>
          <a:bodyPr/>
          <a:lstStyle/>
          <a:p>
            <a:pPr>
              <a:defRPr/>
            </a:pPr>
            <a:fld id="{08BCC0C8-B707-4F4D-955F-2CCB2F1A1ED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840CB2B-5A36-4A52-9183-7DEE6F9B49F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9F8499E-A584-4A11-A787-BF5511B2FA4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a:cs typeface="ＭＳ Ｐゴシック"/>
              </a:rPr>
              <a:t>Next we are going to discuss some of the common nondrug approaches to pain management.</a:t>
            </a:r>
          </a:p>
        </p:txBody>
      </p:sp>
      <p:sp>
        <p:nvSpPr>
          <p:cNvPr id="4" name="Slide Number Placeholder 3"/>
          <p:cNvSpPr>
            <a:spLocks noGrp="1"/>
          </p:cNvSpPr>
          <p:nvPr>
            <p:ph type="sldNum" sz="quarter" idx="5"/>
          </p:nvPr>
        </p:nvSpPr>
        <p:spPr/>
        <p:txBody>
          <a:bodyPr/>
          <a:lstStyle/>
          <a:p>
            <a:pPr>
              <a:defRPr/>
            </a:pPr>
            <a:fld id="{7B0DF36F-A1C9-4326-8217-BB44266C567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914400" eaLnBrk="1" hangingPunct="1">
              <a:defRPr/>
            </a:pPr>
            <a:r>
              <a:rPr lang="en-US" b="1" dirty="0" smtClean="0"/>
              <a:t>At the beginning of this slide, have everyone cross their legs and sit completely still until told to move. (Excuse those who cannot participate for medical or other reasons.) Set a timer for ten minutes. When the timer goes off,  ask everyone if they are uncomfortable.  Have them imagine what they would feel like if left in the position for two or three hours.  </a:t>
            </a:r>
            <a:endParaRPr lang="en-US" dirty="0"/>
          </a:p>
          <a:p>
            <a:pPr eaLnBrk="1" hangingPunct="1">
              <a:defRPr/>
            </a:pPr>
            <a:r>
              <a:rPr lang="en-US" dirty="0" smtClean="0"/>
              <a:t>Positioning is critical to resident comfort, protection of the skin, and for preventing and alleviating  pain.</a:t>
            </a:r>
          </a:p>
          <a:p>
            <a:pPr eaLnBrk="1" hangingPunct="1">
              <a:defRPr/>
            </a:pPr>
            <a:r>
              <a:rPr lang="en-US" dirty="0" smtClean="0"/>
              <a:t>For people who are unable to shift their position themselves, even sitting or lying on small wrinkles or lumps can cause pain and skin breakdown within a very short period. Keep surfaces smooth and adjust the person’s position often (at least every 2 hours and more frequently if discomfort or redness of the skin is evident). Any position can become uncomfortable after a time.</a:t>
            </a:r>
          </a:p>
          <a:p>
            <a:pPr eaLnBrk="1" hangingPunct="1">
              <a:defRPr/>
            </a:pPr>
            <a:r>
              <a:rPr lang="en-US" dirty="0" smtClean="0"/>
              <a:t>Never sit or lay a person in a position that will put pressure on a sore extremity or other part of the body.  Support sore extremities with pillows if this provides comfort.</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3B0267B5-8A46-4960-9502-FFF76F3B8580}" type="slidenum">
              <a:rPr lang="en-US" smtClean="0"/>
              <a:pPr>
                <a:defRPr/>
              </a:pPr>
              <a:t>9</a:t>
            </a:fld>
            <a:endParaRPr lang="en-US"/>
          </a:p>
        </p:txBody>
      </p:sp>
      <p:pic>
        <p:nvPicPr>
          <p:cNvPr id="31748" name="Picture 2"/>
          <p:cNvPicPr>
            <a:picLocks noChangeAspect="1" noChangeArrowheads="1"/>
          </p:cNvPicPr>
          <p:nvPr/>
        </p:nvPicPr>
        <p:blipFill>
          <a:blip r:embed="rId3"/>
          <a:srcRect/>
          <a:stretch>
            <a:fillRect/>
          </a:stretch>
        </p:blipFill>
        <p:spPr bwMode="auto">
          <a:xfrm>
            <a:off x="854075" y="4606925"/>
            <a:ext cx="785813" cy="549275"/>
          </a:xfrm>
          <a:prstGeom prst="rect">
            <a:avLst/>
          </a:prstGeom>
          <a:noFill/>
          <a:ln w="9525">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srcRect t="33333"/>
          <a:stretch>
            <a:fillRect/>
          </a:stretch>
        </p:blipFill>
        <p:spPr bwMode="auto">
          <a:xfrm>
            <a:off x="0" y="0"/>
            <a:ext cx="9144000" cy="4572000"/>
          </a:xfrm>
          <a:prstGeom prst="rect">
            <a:avLst/>
          </a:prstGeom>
          <a:noFill/>
          <a:ln w="9525">
            <a:noFill/>
            <a:miter lim="800000"/>
            <a:headEnd/>
            <a:tailEnd/>
          </a:ln>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52F6E3B-BF9C-40F2-BDDD-5E9BF8679DE7}" type="datetime1">
              <a:rPr lang="en-US"/>
              <a:pPr>
                <a:defRPr/>
              </a:pPr>
              <a:t>11/21/2017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5AC0D3-DBE5-4A4E-8A3E-10617A91D9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F76B92-CF16-43B7-A7A7-6EB3C1949ED3}" type="datetime1">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0E7546-6747-4BB7-B452-ED731CAD25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512293-870B-46EB-8120-B35E22606A9A}" type="datetime1">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6F6F8C-4152-49DA-B85C-293E554081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044327E0-E8C2-4651-AE03-F1E24E0542D1}" type="datetime1">
              <a:rPr lang="en-US"/>
              <a:pPr>
                <a:defRPr/>
              </a:pPr>
              <a:t>11/21/2017</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CC49600-CCFD-4B29-A28B-FEDEC650AC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8A532F-4D36-4220-A995-027BCC09C5ED}" type="datetime1">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2C15FF-2B6A-4909-8B9E-0E6E26211C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fld id="{D8B9AD37-8467-4027-B319-AB10C080D4B7}" type="datetime1">
              <a:rPr lang="en-US"/>
              <a:pPr>
                <a:defRPr/>
              </a:pPr>
              <a:t>11/21/2017</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CB4F103C-ED3A-4315-B5E7-8DFD477B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9C67F3D2-2156-4699-84E6-9E05A345284C}" type="datetime1">
              <a:rPr lang="en-US"/>
              <a:pPr>
                <a:defRPr/>
              </a:pPr>
              <a:t>11/21/2017</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31555A8F-9EDB-4A99-9420-7FFDC9F6D8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4AB7E10-C090-4511-85DC-4B6BC436BAA9}" type="datetime1">
              <a:rPr lang="en-US"/>
              <a:pPr>
                <a:defRPr/>
              </a:pPr>
              <a:t>11/21/2017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7796DB-21A5-42A6-95CF-F0131EB9C0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E66D24-B116-45C7-A901-00C3EBC8E8A1}" type="datetime1">
              <a:rPr lang="en-US"/>
              <a:pPr>
                <a:defRPr/>
              </a:pPr>
              <a:t>11/21/2017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57E1BB-6E2D-43CF-9BBD-778A1D775C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CF098C76-5B63-4286-ABE6-35F29083D23A}" type="datetime1">
              <a:rPr lang="en-US"/>
              <a:pPr>
                <a:defRPr/>
              </a:pPr>
              <a:t>11/21/2017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D46E92E-887C-4D15-B74F-421172CB3D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F6F9167-E211-4149-AAFF-B64EF0D75F3B}" type="datetime1">
              <a:rPr lang="en-US"/>
              <a:pPr>
                <a:defRPr/>
              </a:pPr>
              <a:t>11/21/2017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97A01D4-1165-4CCA-85A4-8758420B18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49000">
              <a:schemeClr val="bg1">
                <a:tint val="100000"/>
                <a:shade val="90000"/>
                <a:alpha val="100000"/>
              </a:schemeClr>
            </a:gs>
            <a:gs pos="100000">
              <a:schemeClr val="bg1">
                <a:tint val="100000"/>
                <a:shade val="80000"/>
                <a:alpha val="100000"/>
              </a:schemeClr>
            </a:gs>
          </a:gsLst>
          <a:lin ang="5400000" scaled="0"/>
          <a:tileRect/>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smtClean="0">
                <a:solidFill>
                  <a:schemeClr val="tx1"/>
                </a:solidFill>
                <a:ea typeface="ＭＳ Ｐゴシック" charset="-128"/>
                <a:cs typeface="ＭＳ Ｐゴシック" charset="-128"/>
              </a:defRPr>
            </a:lvl1pPr>
          </a:lstStyle>
          <a:p>
            <a:pPr>
              <a:defRPr/>
            </a:pPr>
            <a:fld id="{9AC12F5B-584A-44F2-B0A5-FD0848FD48DA}" type="datetime1">
              <a:rPr lang="en-US"/>
              <a:pPr>
                <a:defRPr/>
              </a:pPr>
              <a:t>11/21/2017</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smtClean="0">
                <a:solidFill>
                  <a:schemeClr val="tx1"/>
                </a:solidFill>
                <a:ea typeface="ＭＳ Ｐゴシック" charset="-128"/>
                <a:cs typeface="ＭＳ Ｐゴシック" charset="-128"/>
              </a:defRPr>
            </a:lvl1pPr>
          </a:lstStyle>
          <a:p>
            <a:pPr>
              <a:defRPr/>
            </a:pPr>
            <a:fld id="{DA32EE30-DA37-4DBF-A8A2-E4A34B748B8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36" r:id="rId1"/>
    <p:sldLayoutId id="2147483927" r:id="rId2"/>
    <p:sldLayoutId id="2147483928" r:id="rId3"/>
    <p:sldLayoutId id="2147483929" r:id="rId4"/>
    <p:sldLayoutId id="2147483930" r:id="rId5"/>
    <p:sldLayoutId id="2147483931" r:id="rId6"/>
    <p:sldLayoutId id="2147483932" r:id="rId7"/>
    <p:sldLayoutId id="2147483933" r:id="rId8"/>
    <p:sldLayoutId id="2147483937" r:id="rId9"/>
    <p:sldLayoutId id="2147483934" r:id="rId10"/>
    <p:sldLayoutId id="2147483935" r:id="rId11"/>
  </p:sldLayoutIdLst>
  <p:txStyles>
    <p:titleStyle>
      <a:lvl1pPr algn="l" rtl="0" fontAlgn="base">
        <a:spcBef>
          <a:spcPct val="0"/>
        </a:spcBef>
        <a:spcAft>
          <a:spcPct val="0"/>
        </a:spcAft>
        <a:defRPr sz="3000" kern="1200" cap="all" spc="50">
          <a:solidFill>
            <a:schemeClr val="tx1"/>
          </a:solidFill>
          <a:latin typeface="+mj-lt"/>
          <a:ea typeface="+mj-ea"/>
          <a:cs typeface="+mj-cs"/>
        </a:defRPr>
      </a:lvl1pPr>
      <a:lvl2pPr algn="l" rtl="0" fontAlgn="base">
        <a:spcBef>
          <a:spcPct val="0"/>
        </a:spcBef>
        <a:spcAft>
          <a:spcPct val="0"/>
        </a:spcAft>
        <a:defRPr sz="3000">
          <a:solidFill>
            <a:schemeClr val="tx1"/>
          </a:solidFill>
          <a:latin typeface="Arial Narrow" pitchFamily="34" charset="0"/>
        </a:defRPr>
      </a:lvl2pPr>
      <a:lvl3pPr algn="l" rtl="0" fontAlgn="base">
        <a:spcBef>
          <a:spcPct val="0"/>
        </a:spcBef>
        <a:spcAft>
          <a:spcPct val="0"/>
        </a:spcAft>
        <a:defRPr sz="3000">
          <a:solidFill>
            <a:schemeClr val="tx1"/>
          </a:solidFill>
          <a:latin typeface="Arial Narrow" pitchFamily="34" charset="0"/>
        </a:defRPr>
      </a:lvl3pPr>
      <a:lvl4pPr algn="l" rtl="0" fontAlgn="base">
        <a:spcBef>
          <a:spcPct val="0"/>
        </a:spcBef>
        <a:spcAft>
          <a:spcPct val="0"/>
        </a:spcAft>
        <a:defRPr sz="3000">
          <a:solidFill>
            <a:schemeClr val="tx1"/>
          </a:solidFill>
          <a:latin typeface="Arial Narrow" pitchFamily="34" charset="0"/>
        </a:defRPr>
      </a:lvl4pPr>
      <a:lvl5pPr algn="l" rtl="0" fontAlgn="base">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aPRkgkZHjqI"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1025"/>
            <a:ext cx="6400800" cy="3051175"/>
          </a:xfrm>
        </p:spPr>
        <p:txBody>
          <a:bodyPr wrap="square" numCol="1" anchor="t" anchorCtr="0" compatLnSpc="1">
            <a:prstTxWarp prst="textNoShape">
              <a:avLst/>
            </a:prstTxWarp>
          </a:bodyPr>
          <a:lstStyle/>
          <a:p>
            <a:pPr>
              <a:lnSpc>
                <a:spcPct val="80000"/>
              </a:lnSpc>
            </a:pPr>
            <a:r>
              <a:rPr lang="en-US" sz="2100" b="1" smtClean="0">
                <a:solidFill>
                  <a:schemeClr val="tx1"/>
                </a:solidFill>
                <a:latin typeface="Monotype Corsiva" pitchFamily="66" charset="0"/>
              </a:rPr>
              <a:t>Funded by a grant from The SCAN Foundation</a:t>
            </a:r>
          </a:p>
          <a:p>
            <a:pPr>
              <a:lnSpc>
                <a:spcPct val="80000"/>
              </a:lnSpc>
            </a:pPr>
            <a:endParaRPr lang="en-US" sz="2100" smtClean="0">
              <a:solidFill>
                <a:srgbClr val="080809"/>
              </a:solidFill>
              <a:latin typeface="Monotype Corsiva" pitchFamily="66" charset="0"/>
            </a:endParaRPr>
          </a:p>
          <a:p>
            <a:pPr>
              <a:lnSpc>
                <a:spcPct val="80000"/>
              </a:lnSpc>
            </a:pPr>
            <a:r>
              <a:rPr lang="en-US" sz="2100" smtClean="0">
                <a:solidFill>
                  <a:schemeClr val="tx1"/>
                </a:solidFill>
                <a:latin typeface="Monotype Corsiva" pitchFamily="66" charset="0"/>
              </a:rPr>
              <a:t>Developed by </a:t>
            </a:r>
          </a:p>
          <a:p>
            <a:pPr>
              <a:lnSpc>
                <a:spcPct val="80000"/>
              </a:lnSpc>
            </a:pPr>
            <a:r>
              <a:rPr lang="en-US" sz="2100" smtClean="0">
                <a:solidFill>
                  <a:schemeClr val="tx1"/>
                </a:solidFill>
                <a:latin typeface="Monotype Corsiva" pitchFamily="66" charset="0"/>
              </a:rPr>
              <a:t>Linda J. Redford, R.N., Ph.D</a:t>
            </a:r>
          </a:p>
          <a:p>
            <a:pPr>
              <a:lnSpc>
                <a:spcPct val="80000"/>
              </a:lnSpc>
            </a:pPr>
            <a:r>
              <a:rPr lang="en-US" sz="2100" smtClean="0">
                <a:solidFill>
                  <a:schemeClr val="tx1"/>
                </a:solidFill>
                <a:latin typeface="Monotype Corsiva" pitchFamily="66" charset="0"/>
              </a:rPr>
              <a:t>University of Kansas Medical Center</a:t>
            </a:r>
          </a:p>
          <a:p>
            <a:pPr>
              <a:lnSpc>
                <a:spcPct val="80000"/>
              </a:lnSpc>
            </a:pPr>
            <a:r>
              <a:rPr lang="en-US" sz="2100" smtClean="0">
                <a:solidFill>
                  <a:schemeClr val="tx1"/>
                </a:solidFill>
                <a:latin typeface="Monotype Corsiva" pitchFamily="66" charset="0"/>
              </a:rPr>
              <a:t>In collaboration with Aging Services of California, Sacramento, CA and LeadingAge Center for Applied Research, Washington, </a:t>
            </a:r>
            <a:r>
              <a:rPr lang="en-US" sz="2100" smtClean="0">
                <a:solidFill>
                  <a:srgbClr val="080809"/>
                </a:solidFill>
                <a:latin typeface="Monotype Corsiva" pitchFamily="66" charset="0"/>
              </a:rPr>
              <a:t>D.C.</a:t>
            </a:r>
          </a:p>
        </p:txBody>
      </p:sp>
      <p:sp>
        <p:nvSpPr>
          <p:cNvPr id="2" name="Title 1"/>
          <p:cNvSpPr>
            <a:spLocks noGrp="1"/>
          </p:cNvSpPr>
          <p:nvPr>
            <p:ph type="ctrTitle"/>
          </p:nvPr>
        </p:nvSpPr>
        <p:spPr>
          <a:xfrm>
            <a:off x="685800" y="609600"/>
            <a:ext cx="7772400" cy="1801813"/>
          </a:xfrm>
        </p:spPr>
        <p:txBody>
          <a:bodyPr>
            <a:normAutofit fontScale="90000"/>
          </a:bodyPr>
          <a:lstStyle/>
          <a:p>
            <a:pPr fontAlgn="auto">
              <a:spcBef>
                <a:spcPts val="0"/>
              </a:spcBef>
              <a:spcAft>
                <a:spcPts val="0"/>
              </a:spcAft>
              <a:defRPr/>
            </a:pPr>
            <a:r>
              <a:rPr lang="en-US" sz="4400"/>
              <a:t>The Direct Care Worker’s Role in Identifying and Addressing Pain in Older Adults</a:t>
            </a:r>
            <a:endParaRPr sz="4400" dirty="0">
              <a:solidFill>
                <a:schemeClr val="tx2">
                  <a:shade val="85000"/>
                  <a:satMod val="150000"/>
                </a:schemeClr>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Exercise</a:t>
            </a:r>
          </a:p>
        </p:txBody>
      </p:sp>
      <p:sp>
        <p:nvSpPr>
          <p:cNvPr id="23555" name="Content Placeholder 2"/>
          <p:cNvSpPr>
            <a:spLocks noGrp="1"/>
          </p:cNvSpPr>
          <p:nvPr>
            <p:ph sz="quarter" idx="13"/>
          </p:nvPr>
        </p:nvSpPr>
        <p:spPr>
          <a:xfrm>
            <a:off x="457200" y="1600200"/>
            <a:ext cx="4424363" cy="4525963"/>
          </a:xfrm>
        </p:spPr>
        <p:txBody>
          <a:bodyPr/>
          <a:lstStyle/>
          <a:p>
            <a:pPr marL="236538" indent="-236538" fontAlgn="auto">
              <a:spcBef>
                <a:spcPct val="0"/>
              </a:spcBef>
              <a:buFont typeface="Arial" pitchFamily="34" charset="0"/>
              <a:buChar char="•"/>
              <a:defRPr/>
            </a:pPr>
            <a:r>
              <a:rPr lang="en-US" sz="3600" b="1" dirty="0" smtClean="0"/>
              <a:t>Movement can relieve pain.</a:t>
            </a:r>
          </a:p>
          <a:p>
            <a:pPr marL="236538" indent="-236538" fontAlgn="auto">
              <a:spcBef>
                <a:spcPct val="0"/>
              </a:spcBef>
              <a:buFont typeface="Arial" pitchFamily="34" charset="0"/>
              <a:buChar char="•"/>
              <a:defRPr/>
            </a:pPr>
            <a:r>
              <a:rPr lang="en-US" sz="3600" b="1" dirty="0" smtClean="0"/>
              <a:t>Keeps joints moving.</a:t>
            </a:r>
          </a:p>
          <a:p>
            <a:pPr marL="236538" indent="-236538" fontAlgn="auto">
              <a:spcBef>
                <a:spcPct val="0"/>
              </a:spcBef>
              <a:buFont typeface="Arial" pitchFamily="34" charset="0"/>
              <a:buChar char="•"/>
              <a:defRPr/>
            </a:pPr>
            <a:r>
              <a:rPr lang="en-US" sz="3600" b="1" dirty="0" smtClean="0"/>
              <a:t>If it causes worsening of the pain, </a:t>
            </a:r>
            <a:r>
              <a:rPr lang="en-US" sz="3600" b="1" dirty="0" smtClean="0">
                <a:solidFill>
                  <a:srgbClr val="C00000"/>
                </a:solidFill>
              </a:rPr>
              <a:t>DON’T DO IT</a:t>
            </a:r>
            <a:r>
              <a:rPr lang="en-US" sz="3600" b="1" dirty="0" smtClean="0"/>
              <a:t>.</a:t>
            </a:r>
          </a:p>
        </p:txBody>
      </p:sp>
      <p:pic>
        <p:nvPicPr>
          <p:cNvPr id="32771" name="Picture 3" descr="exercise2.bmp"/>
          <p:cNvPicPr>
            <a:picLocks noChangeAspect="1"/>
          </p:cNvPicPr>
          <p:nvPr/>
        </p:nvPicPr>
        <p:blipFill>
          <a:blip r:embed="rId3"/>
          <a:srcRect/>
          <a:stretch>
            <a:fillRect/>
          </a:stretch>
        </p:blipFill>
        <p:spPr bwMode="auto">
          <a:xfrm>
            <a:off x="4786313" y="1798638"/>
            <a:ext cx="3833812" cy="2552700"/>
          </a:xfrm>
          <a:prstGeom prst="rect">
            <a:avLst/>
          </a:prstGeom>
          <a:noFill/>
          <a:ln w="9525">
            <a:noFill/>
            <a:miter lim="800000"/>
            <a:headEnd/>
            <a:tailEnd/>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Cautions with Exercise</a:t>
            </a:r>
          </a:p>
        </p:txBody>
      </p:sp>
      <p:sp>
        <p:nvSpPr>
          <p:cNvPr id="24579" name="Content Placeholder 2"/>
          <p:cNvSpPr>
            <a:spLocks noGrp="1"/>
          </p:cNvSpPr>
          <p:nvPr>
            <p:ph sz="quarter" idx="13"/>
          </p:nvPr>
        </p:nvSpPr>
        <p:spPr/>
        <p:txBody>
          <a:bodyPr/>
          <a:lstStyle/>
          <a:p>
            <a:pPr marL="236538" indent="-236538" fontAlgn="auto">
              <a:spcBef>
                <a:spcPct val="0"/>
              </a:spcBef>
              <a:buFont typeface="Arial" pitchFamily="34" charset="0"/>
              <a:buChar char="•"/>
              <a:defRPr/>
            </a:pPr>
            <a:r>
              <a:rPr lang="en-US" sz="3200" b="1" dirty="0" smtClean="0"/>
              <a:t>Get approval of the medical provider to do exercises.</a:t>
            </a:r>
          </a:p>
          <a:p>
            <a:pPr marL="0" indent="0" fontAlgn="auto">
              <a:spcBef>
                <a:spcPct val="0"/>
              </a:spcBef>
              <a:buFont typeface="Arial" pitchFamily="34" charset="0"/>
              <a:buNone/>
              <a:defRPr/>
            </a:pPr>
            <a:endParaRPr lang="en-US" sz="3200" b="1" dirty="0" smtClean="0"/>
          </a:p>
          <a:p>
            <a:pPr marL="236538" indent="-236538" fontAlgn="auto">
              <a:spcBef>
                <a:spcPct val="0"/>
              </a:spcBef>
              <a:buFont typeface="Arial" pitchFamily="34" charset="0"/>
              <a:buChar char="•"/>
              <a:defRPr/>
            </a:pPr>
            <a:r>
              <a:rPr lang="en-US" sz="3200" b="1" dirty="0" smtClean="0"/>
              <a:t>Work with a physical therapist in identifying appropriate exercises.</a:t>
            </a:r>
          </a:p>
          <a:p>
            <a:pPr marL="0" indent="0" fontAlgn="auto">
              <a:spcBef>
                <a:spcPct val="0"/>
              </a:spcBef>
              <a:buFont typeface="Arial" pitchFamily="34" charset="0"/>
              <a:buNone/>
              <a:defRPr/>
            </a:pPr>
            <a:endParaRPr lang="en-US" sz="3200" b="1" dirty="0" smtClean="0"/>
          </a:p>
          <a:p>
            <a:pPr marL="236538" indent="-236538" fontAlgn="auto">
              <a:spcBef>
                <a:spcPct val="0"/>
              </a:spcBef>
              <a:buFont typeface="Arial" pitchFamily="34" charset="0"/>
              <a:buChar char="•"/>
              <a:defRPr/>
            </a:pPr>
            <a:r>
              <a:rPr lang="en-US" sz="3200" b="1" dirty="0" smtClean="0">
                <a:solidFill>
                  <a:srgbClr val="CC0000"/>
                </a:solidFill>
              </a:rPr>
              <a:t>STOP</a:t>
            </a:r>
            <a:r>
              <a:rPr lang="en-US" sz="3200" b="1" dirty="0" smtClean="0"/>
              <a:t> if pain increases.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Heat</a:t>
            </a:r>
          </a:p>
        </p:txBody>
      </p:sp>
      <p:sp>
        <p:nvSpPr>
          <p:cNvPr id="3" name="Content Placeholder 2"/>
          <p:cNvSpPr>
            <a:spLocks noGrp="1"/>
          </p:cNvSpPr>
          <p:nvPr>
            <p:ph sz="quarter" idx="13"/>
          </p:nvPr>
        </p:nvSpPr>
        <p:spPr/>
        <p:txBody>
          <a:bodyPr/>
          <a:lstStyle/>
          <a:p>
            <a:pPr marL="236538" indent="-236538" fontAlgn="auto">
              <a:spcBef>
                <a:spcPts val="0"/>
              </a:spcBef>
              <a:spcAft>
                <a:spcPts val="0"/>
              </a:spcAft>
              <a:buFont typeface="Wingdings 2" pitchFamily="18" charset="2"/>
              <a:buChar char=""/>
              <a:defRPr/>
            </a:pPr>
            <a:r>
              <a:rPr lang="en-US" sz="2800" b="1" dirty="0" smtClean="0"/>
              <a:t>Heat is best used for chronic pain. It helps to relax muscles, ease discomfort in sore joints, increase blood flow to muscles, and increase flexibility.</a:t>
            </a:r>
          </a:p>
          <a:p>
            <a:pPr marL="236538" indent="-236538" fontAlgn="auto">
              <a:spcBef>
                <a:spcPts val="0"/>
              </a:spcBef>
              <a:spcAft>
                <a:spcPts val="0"/>
              </a:spcAft>
              <a:buFont typeface="Wingdings 2" pitchFamily="18" charset="2"/>
              <a:buNone/>
              <a:defRPr/>
            </a:pPr>
            <a:endParaRPr lang="en-US" sz="2800" dirty="0" smtClean="0"/>
          </a:p>
          <a:p>
            <a:pPr indent="-274320" fontAlgn="auto">
              <a:spcBef>
                <a:spcPts val="0"/>
              </a:spcBef>
              <a:spcAft>
                <a:spcPts val="0"/>
              </a:spcAft>
              <a:buFont typeface="Wingdings 2" pitchFamily="18" charset="2"/>
              <a:buNone/>
              <a:defRPr/>
            </a:pPr>
            <a:endParaRPr lang="en-US" dirty="0"/>
          </a:p>
        </p:txBody>
      </p:sp>
      <p:pic>
        <p:nvPicPr>
          <p:cNvPr id="36867" name="Picture 3"/>
          <p:cNvPicPr>
            <a:picLocks noChangeAspect="1"/>
          </p:cNvPicPr>
          <p:nvPr/>
        </p:nvPicPr>
        <p:blipFill>
          <a:blip r:embed="rId3"/>
          <a:srcRect/>
          <a:stretch>
            <a:fillRect/>
          </a:stretch>
        </p:blipFill>
        <p:spPr bwMode="auto">
          <a:xfrm>
            <a:off x="1516063" y="3057525"/>
            <a:ext cx="1582737" cy="2439988"/>
          </a:xfrm>
          <a:prstGeom prst="rect">
            <a:avLst/>
          </a:prstGeom>
          <a:noFill/>
          <a:ln w="9525">
            <a:noFill/>
            <a:miter lim="800000"/>
            <a:headEnd/>
            <a:tailEnd/>
          </a:ln>
        </p:spPr>
      </p:pic>
      <p:pic>
        <p:nvPicPr>
          <p:cNvPr id="36868" name="Picture 5"/>
          <p:cNvPicPr>
            <a:picLocks noChangeAspect="1"/>
          </p:cNvPicPr>
          <p:nvPr/>
        </p:nvPicPr>
        <p:blipFill>
          <a:blip r:embed="rId4"/>
          <a:srcRect/>
          <a:stretch>
            <a:fillRect/>
          </a:stretch>
        </p:blipFill>
        <p:spPr bwMode="auto">
          <a:xfrm>
            <a:off x="5407025" y="3057525"/>
            <a:ext cx="1644650" cy="25590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355600" indent="-355600" fontAlgn="auto">
              <a:buFont typeface="Arial" pitchFamily="34" charset="0"/>
              <a:buChar char="•"/>
              <a:defRPr/>
            </a:pPr>
            <a:r>
              <a:rPr lang="en-US" sz="2400" b="1" dirty="0" smtClean="0"/>
              <a:t>Can use warm towels, hot water bottle, or heating pad as a source of heat.</a:t>
            </a:r>
          </a:p>
          <a:p>
            <a:pPr marL="355600" indent="-425450" fontAlgn="auto">
              <a:buFont typeface="Arial" pitchFamily="34" charset="0"/>
              <a:buChar char="•"/>
              <a:defRPr/>
            </a:pPr>
            <a:endParaRPr lang="en-US" sz="2400" b="1" dirty="0" smtClean="0"/>
          </a:p>
          <a:p>
            <a:pPr marL="457200" indent="-457200" fontAlgn="auto">
              <a:buFont typeface="Arial" pitchFamily="34" charset="0"/>
              <a:buChar char="•"/>
              <a:defRPr/>
            </a:pPr>
            <a:r>
              <a:rPr lang="en-US" sz="2400" b="1" dirty="0" smtClean="0"/>
              <a:t>Heat </a:t>
            </a:r>
            <a:r>
              <a:rPr lang="en-US" sz="2400" b="1" dirty="0"/>
              <a:t>should be between 104 and 113 degrees Fahrenheit. USE A THERMOMETER TO CHECK TEMPERATURE BEFORE APPLYING.</a:t>
            </a:r>
          </a:p>
          <a:p>
            <a:pPr fontAlgn="auto">
              <a:buFont typeface="Arial" pitchFamily="34" charset="0"/>
              <a:buChar char="•"/>
              <a:defRPr/>
            </a:pPr>
            <a:endParaRPr lang="en-US" sz="2400" dirty="0"/>
          </a:p>
        </p:txBody>
      </p:sp>
      <p:pic>
        <p:nvPicPr>
          <p:cNvPr id="38914" name="Content Placeholder 6"/>
          <p:cNvPicPr>
            <a:picLocks noGrp="1" noChangeAspect="1"/>
          </p:cNvPicPr>
          <p:nvPr>
            <p:ph sz="quarter" idx="14"/>
          </p:nvPr>
        </p:nvPicPr>
        <p:blipFill>
          <a:blip r:embed="rId3"/>
          <a:srcRect/>
          <a:stretch>
            <a:fillRect/>
          </a:stretch>
        </p:blipFill>
        <p:spPr bwMode="auto">
          <a:xfrm>
            <a:off x="5754688" y="2297113"/>
            <a:ext cx="1309687" cy="2278062"/>
          </a:xfrm>
        </p:spPr>
      </p:pic>
      <p:sp>
        <p:nvSpPr>
          <p:cNvPr id="2" name="Title 1"/>
          <p:cNvSpPr>
            <a:spLocks noGrp="1"/>
          </p:cNvSpPr>
          <p:nvPr>
            <p:ph type="title"/>
          </p:nvPr>
        </p:nvSpPr>
        <p:spPr/>
        <p:txBody>
          <a:bodyPr/>
          <a:lstStyle/>
          <a:p>
            <a:pPr fontAlgn="auto">
              <a:spcAft>
                <a:spcPts val="0"/>
              </a:spcAft>
              <a:defRPr/>
            </a:pPr>
            <a:r>
              <a:rPr lang="en-US" sz="3600" b="1" dirty="0" smtClean="0">
                <a:solidFill>
                  <a:srgbClr val="F9A200"/>
                </a:solidFill>
              </a:rPr>
              <a:t>Heat</a:t>
            </a:r>
            <a:endParaRPr lang="en-US" sz="3600" b="1" dirty="0">
              <a:solidFill>
                <a:srgbClr val="F9A200"/>
              </a:solidFill>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74788"/>
          </a:xfrm>
        </p:spPr>
        <p:txBody>
          <a:bodyPr/>
          <a:lstStyle/>
          <a:p>
            <a:pPr fontAlgn="auto">
              <a:spcAft>
                <a:spcPts val="0"/>
              </a:spcAft>
              <a:defRPr/>
            </a:pPr>
            <a:r>
              <a:rPr lang="en-US" sz="3600" b="1" dirty="0">
                <a:solidFill>
                  <a:srgbClr val="F9A200"/>
                </a:solidFill>
              </a:rPr>
              <a:t>Cautions When Using Heat</a:t>
            </a:r>
          </a:p>
        </p:txBody>
      </p:sp>
      <p:sp>
        <p:nvSpPr>
          <p:cNvPr id="5" name="Content Placeholder 4"/>
          <p:cNvSpPr>
            <a:spLocks noGrp="1"/>
          </p:cNvSpPr>
          <p:nvPr>
            <p:ph sz="quarter" idx="13"/>
          </p:nvPr>
        </p:nvSpPr>
        <p:spPr/>
        <p:txBody>
          <a:bodyPr/>
          <a:lstStyle/>
          <a:p>
            <a:pPr marL="228600" indent="-228600" fontAlgn="auto">
              <a:buFont typeface="Arial" pitchFamily="34" charset="0"/>
              <a:buChar char="•"/>
              <a:defRPr/>
            </a:pPr>
            <a:r>
              <a:rPr lang="en-US" sz="3600" b="1" dirty="0" smtClean="0">
                <a:solidFill>
                  <a:srgbClr val="C00000"/>
                </a:solidFill>
              </a:rPr>
              <a:t>DO NOT </a:t>
            </a:r>
            <a:r>
              <a:rPr lang="en-US" sz="3600" b="1" dirty="0" smtClean="0"/>
              <a:t>APPLY HEAT DIRECTLY ON SKIN.</a:t>
            </a:r>
          </a:p>
          <a:p>
            <a:pPr lvl="1" fontAlgn="auto">
              <a:buFont typeface="Arial" pitchFamily="34" charset="0"/>
              <a:buChar char="•"/>
              <a:defRPr/>
            </a:pPr>
            <a:r>
              <a:rPr lang="en-US" sz="3200" b="1" dirty="0" smtClean="0"/>
              <a:t>Place a towel or thick cloth between the heat source and the skin.</a:t>
            </a:r>
          </a:p>
          <a:p>
            <a:pPr lvl="1" fontAlgn="auto">
              <a:buFont typeface="Arial" pitchFamily="34" charset="0"/>
              <a:buChar char="•"/>
              <a:defRPr/>
            </a:pPr>
            <a:r>
              <a:rPr lang="en-US" sz="3200" b="1" dirty="0" smtClean="0">
                <a:solidFill>
                  <a:srgbClr val="C00000"/>
                </a:solidFill>
              </a:rPr>
              <a:t>Do not </a:t>
            </a:r>
            <a:r>
              <a:rPr lang="en-US" sz="3200" b="1" dirty="0" smtClean="0"/>
              <a:t>apply for more than 20 minutes at a time.</a:t>
            </a:r>
            <a:endParaRPr lang="en-US" sz="3200" b="1"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9863"/>
          </a:xfrm>
        </p:spPr>
        <p:txBody>
          <a:bodyPr/>
          <a:lstStyle/>
          <a:p>
            <a:pPr fontAlgn="auto">
              <a:spcBef>
                <a:spcPts val="0"/>
              </a:spcBef>
              <a:spcAft>
                <a:spcPts val="0"/>
              </a:spcAft>
              <a:defRPr/>
            </a:pPr>
            <a:r>
              <a:rPr sz="3600" b="1" dirty="0">
                <a:solidFill>
                  <a:schemeClr val="tx2">
                    <a:shade val="85000"/>
                    <a:satMod val="150000"/>
                  </a:schemeClr>
                </a:solidFill>
              </a:rPr>
              <a:t>Cautions When Using Heat</a:t>
            </a:r>
          </a:p>
        </p:txBody>
      </p:sp>
      <p:sp>
        <p:nvSpPr>
          <p:cNvPr id="3" name="Content Placeholder 2"/>
          <p:cNvSpPr>
            <a:spLocks noGrp="1"/>
          </p:cNvSpPr>
          <p:nvPr>
            <p:ph sz="quarter" idx="13"/>
          </p:nvPr>
        </p:nvSpPr>
        <p:spPr/>
        <p:txBody>
          <a:bodyPr/>
          <a:lstStyle/>
          <a:p>
            <a:pPr marL="525780" indent="-457200" fontAlgn="auto">
              <a:spcBef>
                <a:spcPts val="0"/>
              </a:spcBef>
              <a:spcAft>
                <a:spcPts val="0"/>
              </a:spcAft>
              <a:buFont typeface="Arial" pitchFamily="34" charset="0"/>
              <a:buChar char="•"/>
              <a:defRPr/>
            </a:pPr>
            <a:r>
              <a:rPr lang="en-US" sz="2800" b="1" dirty="0" smtClean="0">
                <a:solidFill>
                  <a:srgbClr val="C00000"/>
                </a:solidFill>
              </a:rPr>
              <a:t>DO NOT </a:t>
            </a:r>
            <a:r>
              <a:rPr lang="en-US" sz="2800" b="1" dirty="0" smtClean="0"/>
              <a:t>use heat on a new injury or immediately after exercise.</a:t>
            </a:r>
          </a:p>
          <a:p>
            <a:pPr marL="525780" indent="-457200" fontAlgn="auto">
              <a:spcBef>
                <a:spcPts val="0"/>
              </a:spcBef>
              <a:spcAft>
                <a:spcPts val="0"/>
              </a:spcAft>
              <a:buFont typeface="Arial" pitchFamily="34" charset="0"/>
              <a:buChar char="•"/>
              <a:defRPr/>
            </a:pPr>
            <a:r>
              <a:rPr lang="en-US" sz="2800" b="1" dirty="0" smtClean="0">
                <a:solidFill>
                  <a:srgbClr val="C00000"/>
                </a:solidFill>
              </a:rPr>
              <a:t>DO NOT </a:t>
            </a:r>
            <a:r>
              <a:rPr lang="en-US" sz="2800" b="1" dirty="0" smtClean="0"/>
              <a:t>use heat on a person with decreased blood flow to an area or decreased ability to feel heat or cold.</a:t>
            </a:r>
          </a:p>
        </p:txBody>
      </p:sp>
      <p:pic>
        <p:nvPicPr>
          <p:cNvPr id="43011" name="Picture 4"/>
          <p:cNvPicPr>
            <a:picLocks noChangeAspect="1" noChangeArrowheads="1"/>
          </p:cNvPicPr>
          <p:nvPr/>
        </p:nvPicPr>
        <p:blipFill>
          <a:blip r:embed="rId3"/>
          <a:srcRect/>
          <a:stretch>
            <a:fillRect/>
          </a:stretch>
        </p:blipFill>
        <p:spPr bwMode="auto">
          <a:xfrm>
            <a:off x="3749675" y="3703638"/>
            <a:ext cx="1438275" cy="2195512"/>
          </a:xfrm>
          <a:prstGeom prst="rect">
            <a:avLst/>
          </a:prstGeom>
          <a:noFill/>
          <a:ln w="9525">
            <a:noFill/>
            <a:miter lim="800000"/>
            <a:headEnd/>
            <a:tailEnd/>
          </a:ln>
        </p:spPr>
      </p:pic>
      <p:pic>
        <p:nvPicPr>
          <p:cNvPr id="43012" name="Picture 5"/>
          <p:cNvPicPr>
            <a:picLocks noChangeAspect="1" noChangeArrowheads="1"/>
          </p:cNvPicPr>
          <p:nvPr/>
        </p:nvPicPr>
        <p:blipFill>
          <a:blip r:embed="rId4"/>
          <a:srcRect/>
          <a:stretch>
            <a:fillRect/>
          </a:stretch>
        </p:blipFill>
        <p:spPr bwMode="auto">
          <a:xfrm>
            <a:off x="3749675" y="3836988"/>
            <a:ext cx="1474788" cy="1878012"/>
          </a:xfrm>
          <a:prstGeom prst="rect">
            <a:avLst/>
          </a:prstGeom>
          <a:noFill/>
          <a:ln w="9525">
            <a:noFill/>
            <a:miter lim="800000"/>
            <a:headEnd/>
            <a:tailEnd/>
          </a:ln>
        </p:spPr>
      </p:pic>
      <p:pic>
        <p:nvPicPr>
          <p:cNvPr id="43013" name="Picture 6"/>
          <p:cNvPicPr>
            <a:picLocks noChangeAspect="1" noChangeArrowheads="1"/>
          </p:cNvPicPr>
          <p:nvPr/>
        </p:nvPicPr>
        <p:blipFill>
          <a:blip r:embed="rId5"/>
          <a:srcRect/>
          <a:stretch>
            <a:fillRect/>
          </a:stretch>
        </p:blipFill>
        <p:spPr bwMode="auto">
          <a:xfrm>
            <a:off x="3832225" y="3703638"/>
            <a:ext cx="1341438" cy="19573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06525"/>
          </a:xfrm>
        </p:spPr>
        <p:txBody>
          <a:bodyPr/>
          <a:lstStyle/>
          <a:p>
            <a:pPr fontAlgn="auto">
              <a:spcAft>
                <a:spcPts val="0"/>
              </a:spcAft>
              <a:defRPr/>
            </a:pPr>
            <a:r>
              <a:rPr lang="en-US" sz="4800" dirty="0">
                <a:solidFill>
                  <a:srgbClr val="F9A200"/>
                </a:solidFill>
              </a:rPr>
              <a:t>Cautions When Using Heat</a:t>
            </a:r>
          </a:p>
        </p:txBody>
      </p:sp>
      <p:sp>
        <p:nvSpPr>
          <p:cNvPr id="3" name="Content Placeholder 2"/>
          <p:cNvSpPr>
            <a:spLocks noGrp="1"/>
          </p:cNvSpPr>
          <p:nvPr>
            <p:ph sz="quarter" idx="13"/>
          </p:nvPr>
        </p:nvSpPr>
        <p:spPr/>
        <p:txBody>
          <a:bodyPr/>
          <a:lstStyle/>
          <a:p>
            <a:pPr fontAlgn="auto">
              <a:buFont typeface="Arial" pitchFamily="34" charset="0"/>
              <a:buChar char="•"/>
              <a:defRPr/>
            </a:pPr>
            <a:r>
              <a:rPr lang="en-US" sz="2800" b="1" dirty="0" smtClean="0">
                <a:solidFill>
                  <a:srgbClr val="C00000"/>
                </a:solidFill>
              </a:rPr>
              <a:t>DO NOT</a:t>
            </a:r>
            <a:r>
              <a:rPr lang="en-US" sz="2800" b="1" dirty="0" smtClean="0"/>
              <a:t> use heat on </a:t>
            </a:r>
            <a:r>
              <a:rPr lang="en-US" sz="2800" b="1" dirty="0"/>
              <a:t>an area that is </a:t>
            </a:r>
            <a:r>
              <a:rPr lang="en-US" sz="2800" b="1" dirty="0" smtClean="0"/>
              <a:t>newly inflamed </a:t>
            </a:r>
            <a:r>
              <a:rPr lang="en-US" sz="2800" b="1" dirty="0"/>
              <a:t>(red, swollen, </a:t>
            </a:r>
            <a:r>
              <a:rPr lang="en-US" sz="2800" b="1" dirty="0" smtClean="0"/>
              <a:t>warmer </a:t>
            </a:r>
            <a:r>
              <a:rPr lang="en-US" sz="2800" b="1" dirty="0"/>
              <a:t>than the surrounding area</a:t>
            </a:r>
            <a:r>
              <a:rPr lang="en-US" sz="2800" b="1" dirty="0" smtClean="0"/>
              <a:t>)</a:t>
            </a:r>
          </a:p>
          <a:p>
            <a:pPr marL="328613" lvl="1" indent="0" fontAlgn="auto">
              <a:buFont typeface="Arial" pitchFamily="34" charset="0"/>
              <a:buNone/>
              <a:defRPr/>
            </a:pPr>
            <a:endParaRPr lang="en-US" sz="2800" b="1" dirty="0"/>
          </a:p>
          <a:p>
            <a:pPr marL="328613" lvl="1" indent="0" fontAlgn="auto">
              <a:buFont typeface="Arial" pitchFamily="34" charset="0"/>
              <a:buNone/>
              <a:defRPr/>
            </a:pPr>
            <a:endParaRPr lang="en-US" sz="2800" b="1" dirty="0"/>
          </a:p>
        </p:txBody>
      </p:sp>
      <p:pic>
        <p:nvPicPr>
          <p:cNvPr id="45059" name="Picture 2"/>
          <p:cNvPicPr>
            <a:picLocks noChangeAspect="1" noChangeArrowheads="1"/>
          </p:cNvPicPr>
          <p:nvPr/>
        </p:nvPicPr>
        <p:blipFill>
          <a:blip r:embed="rId3"/>
          <a:srcRect/>
          <a:stretch>
            <a:fillRect/>
          </a:stretch>
        </p:blipFill>
        <p:spPr bwMode="auto">
          <a:xfrm>
            <a:off x="3478213" y="3427413"/>
            <a:ext cx="2419350" cy="1773237"/>
          </a:xfrm>
          <a:prstGeom prst="rect">
            <a:avLst/>
          </a:prstGeom>
          <a:noFill/>
          <a:ln w="9525">
            <a:noFill/>
            <a:miter lim="800000"/>
            <a:headEnd/>
            <a:tailEnd/>
          </a:ln>
        </p:spPr>
      </p:pic>
      <p:pic>
        <p:nvPicPr>
          <p:cNvPr id="45060" name="Picture 3"/>
          <p:cNvPicPr>
            <a:picLocks noChangeAspect="1" noChangeArrowheads="1"/>
          </p:cNvPicPr>
          <p:nvPr/>
        </p:nvPicPr>
        <p:blipFill>
          <a:blip r:embed="rId4"/>
          <a:srcRect/>
          <a:stretch>
            <a:fillRect/>
          </a:stretch>
        </p:blipFill>
        <p:spPr bwMode="auto">
          <a:xfrm>
            <a:off x="4389438" y="4014788"/>
            <a:ext cx="947737" cy="709612"/>
          </a:xfrm>
          <a:prstGeom prst="rect">
            <a:avLst/>
          </a:prstGeom>
          <a:noFill/>
          <a:ln w="9525">
            <a:noFill/>
            <a:miter lim="800000"/>
            <a:headEnd/>
            <a:tailEnd/>
          </a:ln>
        </p:spPr>
      </p:pic>
      <p:pic>
        <p:nvPicPr>
          <p:cNvPr id="45061" name="Picture 4"/>
          <p:cNvPicPr>
            <a:picLocks noChangeAspect="1" noChangeArrowheads="1"/>
          </p:cNvPicPr>
          <p:nvPr/>
        </p:nvPicPr>
        <p:blipFill>
          <a:blip r:embed="rId5"/>
          <a:srcRect/>
          <a:stretch>
            <a:fillRect/>
          </a:stretch>
        </p:blipFill>
        <p:spPr bwMode="auto">
          <a:xfrm>
            <a:off x="4389438" y="3959225"/>
            <a:ext cx="952500" cy="7096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fontAlgn="auto">
              <a:spcAft>
                <a:spcPts val="0"/>
              </a:spcAft>
              <a:defRPr/>
            </a:pPr>
            <a:r>
              <a:rPr lang="en-US" sz="4800" dirty="0">
                <a:solidFill>
                  <a:srgbClr val="F9A200"/>
                </a:solidFill>
              </a:rPr>
              <a:t>Cautions When Using Heat</a:t>
            </a:r>
          </a:p>
        </p:txBody>
      </p:sp>
      <p:sp>
        <p:nvSpPr>
          <p:cNvPr id="3" name="Content Placeholder 2"/>
          <p:cNvSpPr>
            <a:spLocks noGrp="1"/>
          </p:cNvSpPr>
          <p:nvPr>
            <p:ph sz="quarter" idx="13"/>
          </p:nvPr>
        </p:nvSpPr>
        <p:spPr/>
        <p:txBody>
          <a:bodyPr>
            <a:normAutofit fontScale="92500" lnSpcReduction="20000"/>
          </a:bodyPr>
          <a:lstStyle/>
          <a:p>
            <a:pPr fontAlgn="auto">
              <a:buFont typeface="Arial" pitchFamily="34" charset="0"/>
              <a:buChar char="•"/>
              <a:defRPr/>
            </a:pPr>
            <a:r>
              <a:rPr lang="en-US" sz="3000" b="1" dirty="0" smtClean="0">
                <a:solidFill>
                  <a:srgbClr val="C00000"/>
                </a:solidFill>
              </a:rPr>
              <a:t>DO NOT </a:t>
            </a:r>
            <a:r>
              <a:rPr lang="en-US" sz="3000" b="1" dirty="0" smtClean="0"/>
              <a:t>use heat when </a:t>
            </a:r>
            <a:r>
              <a:rPr lang="en-US" sz="3000" b="1" dirty="0"/>
              <a:t>a person is </a:t>
            </a:r>
            <a:r>
              <a:rPr lang="en-US" sz="3000" b="1" dirty="0" smtClean="0"/>
              <a:t>sleeping.</a:t>
            </a:r>
          </a:p>
          <a:p>
            <a:pPr lvl="1" fontAlgn="auto">
              <a:buClr>
                <a:schemeClr val="accent6">
                  <a:lumMod val="75000"/>
                </a:schemeClr>
              </a:buClr>
              <a:buFont typeface="Wingdings" pitchFamily="2" charset="2"/>
              <a:buChar char="§"/>
              <a:defRPr/>
            </a:pPr>
            <a:endParaRPr lang="en-US" sz="3000" b="1" dirty="0"/>
          </a:p>
          <a:p>
            <a:pPr fontAlgn="auto">
              <a:buClr>
                <a:schemeClr val="accent6">
                  <a:lumMod val="75000"/>
                </a:schemeClr>
              </a:buClr>
              <a:buFont typeface="Arial" pitchFamily="34" charset="0"/>
              <a:buChar char="•"/>
              <a:defRPr/>
            </a:pPr>
            <a:r>
              <a:rPr lang="en-US" sz="3000" b="1" dirty="0">
                <a:solidFill>
                  <a:srgbClr val="C00000"/>
                </a:solidFill>
              </a:rPr>
              <a:t>DO NOT </a:t>
            </a:r>
            <a:r>
              <a:rPr lang="en-US" sz="3000" b="1" dirty="0"/>
              <a:t>use </a:t>
            </a:r>
            <a:r>
              <a:rPr lang="en-US" sz="3000" b="1" dirty="0" smtClean="0"/>
              <a:t>heat with </a:t>
            </a:r>
            <a:r>
              <a:rPr lang="en-US" sz="3000" b="1" dirty="0"/>
              <a:t>person lying on top of </a:t>
            </a:r>
            <a:r>
              <a:rPr lang="en-US" sz="3000" b="1" dirty="0" smtClean="0"/>
              <a:t>the </a:t>
            </a:r>
            <a:r>
              <a:rPr lang="en-US" sz="3000" b="1" dirty="0"/>
              <a:t>pad (pressure increases </a:t>
            </a:r>
            <a:r>
              <a:rPr lang="en-US" sz="3000" b="1" dirty="0" smtClean="0"/>
              <a:t>heat).</a:t>
            </a:r>
            <a:endParaRPr lang="en-US" sz="3000" b="1" dirty="0"/>
          </a:p>
          <a:p>
            <a:pPr lvl="2" fontAlgn="auto">
              <a:buClr>
                <a:schemeClr val="accent6">
                  <a:lumMod val="75000"/>
                </a:schemeClr>
              </a:buClr>
              <a:buFont typeface="Wingdings" pitchFamily="2" charset="2"/>
              <a:buChar char="§"/>
              <a:defRPr/>
            </a:pPr>
            <a:endParaRPr lang="en-US" sz="3000" b="1" dirty="0" smtClean="0"/>
          </a:p>
          <a:p>
            <a:pPr marL="514350" lvl="1" indent="-457200" fontAlgn="auto">
              <a:buClr>
                <a:schemeClr val="accent6">
                  <a:lumMod val="75000"/>
                </a:schemeClr>
              </a:buClr>
              <a:buSzPct val="109000"/>
              <a:buFont typeface="Arial" pitchFamily="34" charset="0"/>
              <a:buChar char="•"/>
              <a:defRPr/>
            </a:pPr>
            <a:r>
              <a:rPr lang="en-US" sz="3000" b="1" dirty="0">
                <a:solidFill>
                  <a:srgbClr val="C00000"/>
                </a:solidFill>
              </a:rPr>
              <a:t>DO NOT </a:t>
            </a:r>
            <a:r>
              <a:rPr lang="en-US" sz="3000" b="1" dirty="0"/>
              <a:t>use </a:t>
            </a:r>
            <a:r>
              <a:rPr lang="en-US" sz="3000" b="1" dirty="0" smtClean="0"/>
              <a:t>heat if has certain health conditions.</a:t>
            </a:r>
          </a:p>
          <a:p>
            <a:pPr lvl="2" fontAlgn="auto">
              <a:buClr>
                <a:schemeClr val="accent6">
                  <a:lumMod val="75000"/>
                </a:schemeClr>
              </a:buClr>
              <a:buFont typeface="Wingdings" pitchFamily="2" charset="2"/>
              <a:buChar char="§"/>
              <a:defRPr/>
            </a:pPr>
            <a:endParaRPr lang="en-US" sz="3000" b="1" dirty="0" smtClean="0"/>
          </a:p>
          <a:p>
            <a:pPr marL="328613" lvl="1" indent="0" fontAlgn="auto">
              <a:buClr>
                <a:schemeClr val="accent6">
                  <a:lumMod val="75000"/>
                </a:schemeClr>
              </a:buClr>
              <a:buFont typeface="Arial" pitchFamily="34" charset="0"/>
              <a:buNone/>
              <a:defRPr/>
            </a:pPr>
            <a:r>
              <a:rPr lang="en-US" sz="2800" b="1" dirty="0" smtClean="0"/>
              <a:t>IF </a:t>
            </a:r>
            <a:r>
              <a:rPr lang="en-US" sz="2800" b="1" dirty="0"/>
              <a:t>PAIN INCREASES, </a:t>
            </a:r>
            <a:r>
              <a:rPr lang="en-US" sz="3000" b="1" dirty="0"/>
              <a:t>STOP</a:t>
            </a:r>
            <a:r>
              <a:rPr lang="en-US" sz="2800" b="1" dirty="0"/>
              <a:t> USING </a:t>
            </a:r>
            <a:r>
              <a:rPr lang="en-US" sz="2800" b="1" dirty="0" smtClean="0">
                <a:solidFill>
                  <a:schemeClr val="bg2">
                    <a:lumMod val="25000"/>
                  </a:schemeClr>
                </a:solidFill>
              </a:rPr>
              <a:t>HEAT!</a:t>
            </a:r>
            <a:endParaRPr lang="en-US" sz="2800" b="1" dirty="0">
              <a:solidFill>
                <a:schemeClr val="bg2">
                  <a:lumMod val="25000"/>
                </a:schemeClr>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935038" y="1600200"/>
            <a:ext cx="3733800" cy="4114800"/>
          </a:xfrm>
        </p:spPr>
        <p:txBody>
          <a:bodyPr>
            <a:normAutofit fontScale="92500" lnSpcReduction="20000"/>
          </a:bodyPr>
          <a:lstStyle/>
          <a:p>
            <a:pPr fontAlgn="auto">
              <a:spcBef>
                <a:spcPct val="0"/>
              </a:spcBef>
              <a:buFont typeface="Arial" pitchFamily="34" charset="0"/>
              <a:buChar char="•"/>
              <a:defRPr/>
            </a:pPr>
            <a:r>
              <a:rPr lang="en-US" sz="3500" b="1" dirty="0"/>
              <a:t>Reduces pain by-</a:t>
            </a:r>
          </a:p>
          <a:p>
            <a:pPr lvl="1" fontAlgn="auto">
              <a:spcBef>
                <a:spcPct val="0"/>
              </a:spcBef>
              <a:buFont typeface="Arial" pitchFamily="34" charset="0"/>
              <a:buChar char="•"/>
              <a:defRPr/>
            </a:pPr>
            <a:r>
              <a:rPr lang="en-US" sz="3000" b="1" dirty="0"/>
              <a:t>Decreasing inflammation</a:t>
            </a:r>
          </a:p>
          <a:p>
            <a:pPr lvl="1" fontAlgn="auto">
              <a:spcBef>
                <a:spcPct val="0"/>
              </a:spcBef>
              <a:buFont typeface="Arial" pitchFamily="34" charset="0"/>
              <a:buChar char="•"/>
              <a:defRPr/>
            </a:pPr>
            <a:r>
              <a:rPr lang="en-US" sz="3000" b="1" dirty="0"/>
              <a:t>Numbing nerve endings</a:t>
            </a:r>
          </a:p>
          <a:p>
            <a:pPr lvl="1" fontAlgn="auto">
              <a:spcBef>
                <a:spcPct val="0"/>
              </a:spcBef>
              <a:buFont typeface="Arial" pitchFamily="34" charset="0"/>
              <a:buChar char="•"/>
              <a:defRPr/>
            </a:pPr>
            <a:r>
              <a:rPr lang="en-US" sz="3000" b="1" dirty="0"/>
              <a:t>Reducing muscle spasms</a:t>
            </a:r>
          </a:p>
          <a:p>
            <a:pPr lvl="1" fontAlgn="auto">
              <a:spcBef>
                <a:spcPct val="0"/>
              </a:spcBef>
              <a:buFont typeface="Arial" pitchFamily="34" charset="0"/>
              <a:buChar char="•"/>
              <a:defRPr/>
            </a:pPr>
            <a:r>
              <a:rPr lang="en-US" sz="3000" b="1" dirty="0"/>
              <a:t>Reducing swelling</a:t>
            </a:r>
          </a:p>
          <a:p>
            <a:pPr lvl="1" fontAlgn="auto">
              <a:spcBef>
                <a:spcPct val="0"/>
              </a:spcBef>
              <a:buFont typeface="Arial" pitchFamily="34" charset="0"/>
              <a:buChar char="•"/>
              <a:defRPr/>
            </a:pPr>
            <a:endParaRPr lang="en-US" sz="2700" dirty="0"/>
          </a:p>
          <a:p>
            <a:pPr fontAlgn="auto">
              <a:spcBef>
                <a:spcPct val="0"/>
              </a:spcBef>
              <a:buFont typeface="Arial" pitchFamily="34" charset="0"/>
              <a:buNone/>
              <a:defRPr/>
            </a:pPr>
            <a:r>
              <a:rPr lang="en-US" sz="2900" dirty="0"/>
              <a:t>.</a:t>
            </a:r>
          </a:p>
        </p:txBody>
      </p:sp>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Cold</a:t>
            </a:r>
          </a:p>
        </p:txBody>
      </p:sp>
      <p:pic>
        <p:nvPicPr>
          <p:cNvPr id="49155" name="Picture 3" descr="puppy on ice pack.bmp"/>
          <p:cNvPicPr>
            <a:picLocks noChangeAspect="1"/>
          </p:cNvPicPr>
          <p:nvPr/>
        </p:nvPicPr>
        <p:blipFill>
          <a:blip r:embed="rId3"/>
          <a:srcRect/>
          <a:stretch>
            <a:fillRect/>
          </a:stretch>
        </p:blipFill>
        <p:spPr bwMode="auto">
          <a:xfrm>
            <a:off x="4992688" y="2200275"/>
            <a:ext cx="3190875" cy="2181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When to use “cold”</a:t>
            </a:r>
          </a:p>
        </p:txBody>
      </p:sp>
      <p:sp>
        <p:nvSpPr>
          <p:cNvPr id="3" name="Content Placeholder 2"/>
          <p:cNvSpPr>
            <a:spLocks noGrp="1"/>
          </p:cNvSpPr>
          <p:nvPr>
            <p:ph sz="quarter" idx="13"/>
          </p:nvPr>
        </p:nvSpPr>
        <p:spPr>
          <a:xfrm>
            <a:off x="457200" y="1600200"/>
            <a:ext cx="3967163" cy="4525963"/>
          </a:xfrm>
        </p:spPr>
        <p:txBody>
          <a:bodyPr>
            <a:noAutofit/>
          </a:bodyPr>
          <a:lstStyle/>
          <a:p>
            <a:pPr marL="236538" indent="-236538" fontAlgn="auto">
              <a:spcBef>
                <a:spcPts val="0"/>
              </a:spcBef>
              <a:spcAft>
                <a:spcPts val="0"/>
              </a:spcAft>
              <a:buFont typeface="Wingdings 2" pitchFamily="18" charset="2"/>
              <a:buChar char=""/>
              <a:defRPr/>
            </a:pPr>
            <a:r>
              <a:rPr lang="en-US" sz="3000" b="1" dirty="0" smtClean="0"/>
              <a:t>New (acute) injuries—not if skin is broken.</a:t>
            </a:r>
          </a:p>
          <a:p>
            <a:pPr marL="236538" indent="-236538" fontAlgn="auto">
              <a:spcBef>
                <a:spcPts val="0"/>
              </a:spcBef>
              <a:spcAft>
                <a:spcPts val="0"/>
              </a:spcAft>
              <a:buFont typeface="Wingdings 2" pitchFamily="18" charset="2"/>
              <a:buChar char=""/>
              <a:defRPr/>
            </a:pPr>
            <a:r>
              <a:rPr lang="en-US" sz="3000" b="1" dirty="0" smtClean="0"/>
              <a:t>Chronic pain (like arthritis)- if it helps.</a:t>
            </a:r>
          </a:p>
          <a:p>
            <a:pPr marL="236538" indent="-236538" fontAlgn="auto">
              <a:spcBef>
                <a:spcPts val="0"/>
              </a:spcBef>
              <a:spcAft>
                <a:spcPts val="0"/>
              </a:spcAft>
              <a:buFont typeface="Wingdings 2" pitchFamily="18" charset="2"/>
              <a:buChar char=""/>
              <a:defRPr/>
            </a:pPr>
            <a:r>
              <a:rPr lang="en-US" sz="3000" b="1" dirty="0" smtClean="0"/>
              <a:t>To massage sore joints.</a:t>
            </a:r>
          </a:p>
          <a:p>
            <a:pPr marL="236538" indent="-236538" fontAlgn="auto">
              <a:spcBef>
                <a:spcPts val="0"/>
              </a:spcBef>
              <a:spcAft>
                <a:spcPts val="0"/>
              </a:spcAft>
              <a:buFont typeface="Wingdings 2" pitchFamily="18" charset="2"/>
              <a:buChar char=""/>
              <a:defRPr/>
            </a:pPr>
            <a:r>
              <a:rPr lang="en-US" sz="3000" b="1" dirty="0" smtClean="0"/>
              <a:t>To reduce desire to scratch areas that itch.</a:t>
            </a:r>
            <a:endParaRPr lang="en-US" sz="3000" b="1" dirty="0"/>
          </a:p>
        </p:txBody>
      </p:sp>
      <p:pic>
        <p:nvPicPr>
          <p:cNvPr id="51203" name="Picture 5" descr="Ice cube.jpg"/>
          <p:cNvPicPr>
            <a:picLocks noChangeAspect="1"/>
          </p:cNvPicPr>
          <p:nvPr/>
        </p:nvPicPr>
        <p:blipFill>
          <a:blip r:embed="rId3"/>
          <a:srcRect/>
          <a:stretch>
            <a:fillRect/>
          </a:stretch>
        </p:blipFill>
        <p:spPr bwMode="auto">
          <a:xfrm>
            <a:off x="5578475" y="2625725"/>
            <a:ext cx="1979613" cy="2203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731838" y="2136775"/>
            <a:ext cx="7772400" cy="2035175"/>
          </a:xfrm>
        </p:spPr>
        <p:txBody>
          <a:bodyPr>
            <a:normAutofit fontScale="90000"/>
          </a:bodyPr>
          <a:lstStyle/>
          <a:p>
            <a:pPr fontAlgn="auto">
              <a:spcBef>
                <a:spcPts val="0"/>
              </a:spcBef>
              <a:spcAft>
                <a:spcPts val="0"/>
              </a:spcAft>
              <a:defRPr/>
            </a:pPr>
            <a:r>
              <a:rPr dirty="0">
                <a:solidFill>
                  <a:schemeClr val="tx2">
                    <a:shade val="85000"/>
                    <a:satMod val="150000"/>
                  </a:schemeClr>
                </a:solidFill>
              </a:rPr>
              <a:t/>
            </a:r>
            <a:br>
              <a:rPr dirty="0">
                <a:solidFill>
                  <a:schemeClr val="tx2">
                    <a:shade val="85000"/>
                    <a:satMod val="150000"/>
                  </a:schemeClr>
                </a:solidFill>
              </a:rPr>
            </a:br>
            <a:r>
              <a:rPr dirty="0">
                <a:solidFill>
                  <a:schemeClr val="tx2">
                    <a:shade val="85000"/>
                    <a:satMod val="150000"/>
                  </a:schemeClr>
                </a:solidFill>
              </a:rPr>
              <a:t/>
            </a:r>
            <a:br>
              <a:rPr dirty="0">
                <a:solidFill>
                  <a:schemeClr val="tx2">
                    <a:shade val="85000"/>
                    <a:satMod val="150000"/>
                  </a:schemeClr>
                </a:solidFill>
              </a:rPr>
            </a:br>
            <a:r>
              <a:rPr sz="4000" b="1" dirty="0"/>
              <a:t>What You Can Do to Help a Resident Who is Experiencing Pain</a:t>
            </a:r>
            <a:br>
              <a:rPr sz="4000" b="1" dirty="0"/>
            </a:br>
            <a:endParaRPr sz="4000" b="1" dirty="0"/>
          </a:p>
        </p:txBody>
      </p:sp>
      <p:sp>
        <p:nvSpPr>
          <p:cNvPr id="6" name="TextBox 5"/>
          <p:cNvSpPr txBox="1"/>
          <p:nvPr/>
        </p:nvSpPr>
        <p:spPr>
          <a:xfrm>
            <a:off x="2949575" y="1047750"/>
            <a:ext cx="3222625" cy="769938"/>
          </a:xfrm>
          <a:prstGeom prst="rect">
            <a:avLst/>
          </a:prstGeom>
          <a:noFill/>
        </p:spPr>
        <p:txBody>
          <a:bodyPr>
            <a:spAutoFit/>
          </a:bodyPr>
          <a:lstStyle/>
          <a:p>
            <a:pPr algn="ctr" fontAlgn="auto">
              <a:spcBef>
                <a:spcPts val="0"/>
              </a:spcBef>
              <a:spcAft>
                <a:spcPts val="0"/>
              </a:spcAft>
              <a:defRPr/>
            </a:pPr>
            <a:r>
              <a:rPr lang="en-US" sz="4400" b="1" dirty="0">
                <a:solidFill>
                  <a:srgbClr val="F9A200"/>
                </a:solidFill>
                <a:effectLst>
                  <a:outerShdw blurRad="38100" dist="38100" dir="2700000" algn="tl">
                    <a:srgbClr val="000000">
                      <a:alpha val="43137"/>
                    </a:srgbClr>
                  </a:outerShdw>
                </a:effectLst>
                <a:latin typeface="+mn-lt"/>
                <a:ea typeface="+mn-ea"/>
                <a:cs typeface="+mn-cs"/>
              </a:rPr>
              <a:t>Module 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b="1" dirty="0" smtClean="0">
                <a:solidFill>
                  <a:srgbClr val="F9A200"/>
                </a:solidFill>
              </a:rPr>
              <a:t>Advantages of “Cold”</a:t>
            </a:r>
            <a:endParaRPr lang="en-US" sz="3600" b="1" dirty="0">
              <a:solidFill>
                <a:srgbClr val="F9A200"/>
              </a:solidFill>
            </a:endParaRPr>
          </a:p>
        </p:txBody>
      </p:sp>
      <p:sp>
        <p:nvSpPr>
          <p:cNvPr id="3" name="Content Placeholder 2"/>
          <p:cNvSpPr>
            <a:spLocks noGrp="1"/>
          </p:cNvSpPr>
          <p:nvPr>
            <p:ph sz="quarter" idx="13"/>
          </p:nvPr>
        </p:nvSpPr>
        <p:spPr/>
        <p:txBody>
          <a:bodyPr/>
          <a:lstStyle/>
          <a:p>
            <a:pPr fontAlgn="auto">
              <a:buFont typeface="Arial" pitchFamily="34" charset="0"/>
              <a:buChar char="•"/>
              <a:defRPr/>
            </a:pPr>
            <a:r>
              <a:rPr lang="en-US" sz="2800" b="1" dirty="0" smtClean="0"/>
              <a:t>It is more effective in relieving many kinds of pain, particularly pain from irritated nerve endings and pain from inflammation.</a:t>
            </a:r>
          </a:p>
          <a:p>
            <a:pPr fontAlgn="auto">
              <a:buFont typeface="Arial" pitchFamily="34" charset="0"/>
              <a:buChar char="•"/>
              <a:defRPr/>
            </a:pPr>
            <a:r>
              <a:rPr lang="en-US" sz="2800" b="1" dirty="0" smtClean="0"/>
              <a:t>It works more quickly in relieving pain.</a:t>
            </a:r>
          </a:p>
          <a:p>
            <a:pPr fontAlgn="auto">
              <a:buFont typeface="Arial" pitchFamily="34" charset="0"/>
              <a:buChar char="•"/>
              <a:defRPr/>
            </a:pPr>
            <a:r>
              <a:rPr lang="en-US" sz="2800" b="1" dirty="0" smtClean="0"/>
              <a:t>The effects last longer.</a:t>
            </a:r>
            <a:endParaRPr lang="en-US" sz="2800" b="1" dirty="0"/>
          </a:p>
        </p:txBody>
      </p:sp>
      <p:pic>
        <p:nvPicPr>
          <p:cNvPr id="53251" name="Picture 3"/>
          <p:cNvPicPr>
            <a:picLocks noChangeAspect="1"/>
          </p:cNvPicPr>
          <p:nvPr/>
        </p:nvPicPr>
        <p:blipFill>
          <a:blip r:embed="rId3"/>
          <a:srcRect/>
          <a:stretch>
            <a:fillRect/>
          </a:stretch>
        </p:blipFill>
        <p:spPr bwMode="auto">
          <a:xfrm>
            <a:off x="5276850" y="3824288"/>
            <a:ext cx="2247900" cy="2038350"/>
          </a:xfrm>
          <a:prstGeom prst="rect">
            <a:avLst/>
          </a:prstGeom>
          <a:noFill/>
          <a:ln w="9525">
            <a:noFill/>
            <a:miter lim="800000"/>
            <a:headEnd/>
            <a:tailEnd/>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fontAlgn="auto">
              <a:spcAft>
                <a:spcPts val="0"/>
              </a:spcAft>
              <a:defRPr/>
            </a:pPr>
            <a:r>
              <a:rPr lang="en-US" sz="3600" b="1" dirty="0">
                <a:solidFill>
                  <a:srgbClr val="F9A200"/>
                </a:solidFill>
              </a:rPr>
              <a:t>Cautions When Using Cold</a:t>
            </a:r>
          </a:p>
        </p:txBody>
      </p:sp>
      <p:sp>
        <p:nvSpPr>
          <p:cNvPr id="3" name="Content Placeholder 2"/>
          <p:cNvSpPr>
            <a:spLocks noGrp="1"/>
          </p:cNvSpPr>
          <p:nvPr>
            <p:ph sz="quarter" idx="13"/>
          </p:nvPr>
        </p:nvSpPr>
        <p:spPr/>
        <p:txBody>
          <a:bodyPr/>
          <a:lstStyle/>
          <a:p>
            <a:pPr marL="228600" indent="-217488" fontAlgn="auto">
              <a:buFont typeface="Arial" pitchFamily="34" charset="0"/>
              <a:buChar char="•"/>
              <a:defRPr/>
            </a:pPr>
            <a:r>
              <a:rPr lang="en-US" sz="3600" b="1" dirty="0"/>
              <a:t>DO NOT APPLY </a:t>
            </a:r>
            <a:r>
              <a:rPr lang="en-US" sz="3600" b="1" dirty="0" smtClean="0"/>
              <a:t>COLD </a:t>
            </a:r>
            <a:r>
              <a:rPr lang="en-US" sz="3600" b="1" dirty="0"/>
              <a:t>DIRECTLY ON </a:t>
            </a:r>
            <a:r>
              <a:rPr lang="en-US" sz="3600" b="1" dirty="0" smtClean="0"/>
              <a:t>SKIN.</a:t>
            </a:r>
            <a:endParaRPr lang="en-US" sz="3600" b="1" dirty="0"/>
          </a:p>
          <a:p>
            <a:pPr marL="568325" lvl="1" fontAlgn="auto">
              <a:buFont typeface="Arial" pitchFamily="34" charset="0"/>
              <a:buChar char="•"/>
              <a:defRPr/>
            </a:pPr>
            <a:r>
              <a:rPr lang="en-US" sz="3200" b="1" dirty="0"/>
              <a:t>Place a towel or thick cloth between the </a:t>
            </a:r>
            <a:r>
              <a:rPr lang="en-US" sz="3200" b="1" dirty="0" smtClean="0"/>
              <a:t>ice pack and </a:t>
            </a:r>
            <a:r>
              <a:rPr lang="en-US" sz="3200" b="1" dirty="0"/>
              <a:t>the skin.</a:t>
            </a:r>
          </a:p>
          <a:p>
            <a:pPr lvl="1" fontAlgn="auto">
              <a:buFont typeface="Arial" pitchFamily="34" charset="0"/>
              <a:buChar char="•"/>
              <a:defRPr/>
            </a:pPr>
            <a:r>
              <a:rPr lang="en-US" sz="3200" b="1" dirty="0"/>
              <a:t>Do not apply for more than 20 minutes </a:t>
            </a:r>
            <a:r>
              <a:rPr lang="en-US" sz="3200" b="1" dirty="0" smtClean="0"/>
              <a:t>at a time.</a:t>
            </a:r>
            <a:endParaRPr lang="en-US" sz="3200" b="1" dirty="0"/>
          </a:p>
          <a:p>
            <a:pPr fontAlgn="auto">
              <a:buFont typeface="Arial" pitchFamily="34" charset="0"/>
              <a:buChar char="•"/>
              <a:defRPr/>
            </a:pPr>
            <a:endParaRPr lang="en-US" sz="3200"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5125" y="1793875"/>
            <a:ext cx="4041775" cy="4332288"/>
          </a:xfrm>
        </p:spPr>
        <p:txBody>
          <a:bodyPr/>
          <a:lstStyle/>
          <a:p>
            <a:pPr fontAlgn="auto">
              <a:spcBef>
                <a:spcPct val="0"/>
              </a:spcBef>
              <a:buFont typeface="Arial" pitchFamily="34" charset="0"/>
              <a:buChar char="•"/>
              <a:defRPr/>
            </a:pPr>
            <a:r>
              <a:rPr lang="en-US" sz="3200" b="1" dirty="0"/>
              <a:t>DO NOT use cold on an open </a:t>
            </a:r>
            <a:r>
              <a:rPr lang="en-US" sz="3200" b="1" dirty="0" smtClean="0"/>
              <a:t>wound.</a:t>
            </a:r>
            <a:endParaRPr lang="en-US" sz="3200" b="1" dirty="0"/>
          </a:p>
          <a:p>
            <a:pPr fontAlgn="auto">
              <a:spcBef>
                <a:spcPct val="0"/>
              </a:spcBef>
              <a:buFont typeface="Arial" pitchFamily="34" charset="0"/>
              <a:buChar char="•"/>
              <a:defRPr/>
            </a:pPr>
            <a:r>
              <a:rPr lang="en-US" sz="3200" b="1" dirty="0"/>
              <a:t>DO NOT use cold on severe </a:t>
            </a:r>
            <a:r>
              <a:rPr lang="en-US" sz="3200" b="1" dirty="0" smtClean="0"/>
              <a:t>injuries.</a:t>
            </a:r>
            <a:endParaRPr lang="en-US" sz="3200" b="1" dirty="0"/>
          </a:p>
          <a:p>
            <a:pPr indent="0" fontAlgn="auto">
              <a:spcBef>
                <a:spcPct val="0"/>
              </a:spcBef>
              <a:buFont typeface="Arial" pitchFamily="34" charset="0"/>
              <a:buNone/>
              <a:defRPr/>
            </a:pPr>
            <a:endParaRPr lang="en-US" b="1" dirty="0"/>
          </a:p>
          <a:p>
            <a:pPr fontAlgn="auto">
              <a:buFont typeface="Arial" pitchFamily="34" charset="0"/>
              <a:buChar char="•"/>
              <a:defRPr/>
            </a:pPr>
            <a:endParaRPr lang="en-US" dirty="0"/>
          </a:p>
        </p:txBody>
      </p:sp>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Cautions When Using Cold</a:t>
            </a:r>
          </a:p>
        </p:txBody>
      </p:sp>
      <p:pic>
        <p:nvPicPr>
          <p:cNvPr id="57347" name="Picture 2"/>
          <p:cNvPicPr>
            <a:picLocks noChangeAspect="1"/>
          </p:cNvPicPr>
          <p:nvPr/>
        </p:nvPicPr>
        <p:blipFill>
          <a:blip r:embed="rId3"/>
          <a:srcRect/>
          <a:stretch>
            <a:fillRect/>
          </a:stretch>
        </p:blipFill>
        <p:spPr bwMode="auto">
          <a:xfrm>
            <a:off x="5137150" y="2193925"/>
            <a:ext cx="2976563" cy="2228850"/>
          </a:xfrm>
          <a:prstGeom prst="rect">
            <a:avLst/>
          </a:prstGeom>
          <a:noFill/>
          <a:ln w="9525">
            <a:noFill/>
            <a:miter lim="800000"/>
            <a:headEnd/>
            <a:tailEnd/>
          </a:ln>
        </p:spPr>
      </p:pic>
      <p:cxnSp>
        <p:nvCxnSpPr>
          <p:cNvPr id="5" name="Straight Connector 4"/>
          <p:cNvCxnSpPr/>
          <p:nvPr/>
        </p:nvCxnSpPr>
        <p:spPr>
          <a:xfrm flipH="1">
            <a:off x="5291138" y="2316163"/>
            <a:ext cx="2668587" cy="19859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43538" y="2316163"/>
            <a:ext cx="2516187" cy="19859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274638"/>
            <a:ext cx="7924800" cy="1143000"/>
          </a:xfrm>
        </p:spPr>
        <p:txBody>
          <a:bodyPr/>
          <a:lstStyle/>
          <a:p>
            <a:pPr fontAlgn="auto">
              <a:spcAft>
                <a:spcPts val="0"/>
              </a:spcAft>
              <a:defRPr/>
            </a:pPr>
            <a:r>
              <a:rPr lang="en-US" sz="3600" b="1" dirty="0">
                <a:solidFill>
                  <a:srgbClr val="F9A200"/>
                </a:solidFill>
              </a:rPr>
              <a:t>Cautions When Using Cold</a:t>
            </a:r>
          </a:p>
        </p:txBody>
      </p:sp>
      <p:sp>
        <p:nvSpPr>
          <p:cNvPr id="3" name="Content Placeholder 2"/>
          <p:cNvSpPr>
            <a:spLocks noGrp="1"/>
          </p:cNvSpPr>
          <p:nvPr>
            <p:ph sz="quarter" idx="13"/>
          </p:nvPr>
        </p:nvSpPr>
        <p:spPr/>
        <p:txBody>
          <a:bodyPr/>
          <a:lstStyle/>
          <a:p>
            <a:pPr fontAlgn="auto">
              <a:buFont typeface="Arial" pitchFamily="34" charset="0"/>
              <a:buChar char="•"/>
              <a:defRPr/>
            </a:pPr>
            <a:r>
              <a:rPr lang="en-US" sz="3200" b="1" dirty="0" smtClean="0">
                <a:solidFill>
                  <a:srgbClr val="FF0000"/>
                </a:solidFill>
              </a:rPr>
              <a:t>DO NOT </a:t>
            </a:r>
            <a:r>
              <a:rPr lang="en-US" sz="3200" b="1" dirty="0" smtClean="0"/>
              <a:t>use cold on </a:t>
            </a:r>
            <a:r>
              <a:rPr lang="en-US" sz="3200" b="1" dirty="0"/>
              <a:t>areas being treated with </a:t>
            </a:r>
            <a:r>
              <a:rPr lang="en-US" sz="3200" b="1" dirty="0" smtClean="0"/>
              <a:t>radiation.</a:t>
            </a:r>
            <a:endParaRPr lang="en-US" sz="3200" b="1" dirty="0"/>
          </a:p>
          <a:p>
            <a:pPr fontAlgn="auto">
              <a:buFont typeface="Arial" pitchFamily="34" charset="0"/>
              <a:buChar char="•"/>
              <a:defRPr/>
            </a:pPr>
            <a:r>
              <a:rPr lang="en-US" sz="3200" b="1" dirty="0">
                <a:solidFill>
                  <a:srgbClr val="FF0000"/>
                </a:solidFill>
              </a:rPr>
              <a:t>DO NOT </a:t>
            </a:r>
            <a:r>
              <a:rPr lang="en-US" sz="3200" b="1" dirty="0" smtClean="0"/>
              <a:t>use cold on </a:t>
            </a:r>
            <a:r>
              <a:rPr lang="en-US" sz="3200" b="1" dirty="0"/>
              <a:t>areas with poor </a:t>
            </a:r>
            <a:r>
              <a:rPr lang="en-US" sz="3200" b="1" dirty="0" smtClean="0"/>
              <a:t>circulation.</a:t>
            </a:r>
            <a:endParaRPr lang="en-US" sz="3200" b="1" dirty="0"/>
          </a:p>
          <a:p>
            <a:pPr marL="328613" lvl="1" indent="0" fontAlgn="auto">
              <a:buFont typeface="Arial" pitchFamily="34" charset="0"/>
              <a:buNone/>
              <a:defRPr/>
            </a:pPr>
            <a:endParaRPr lang="en-US" sz="3200" b="1" dirty="0"/>
          </a:p>
        </p:txBody>
      </p:sp>
      <p:pic>
        <p:nvPicPr>
          <p:cNvPr id="59395" name="Picture 4"/>
          <p:cNvPicPr>
            <a:picLocks noChangeAspect="1" noChangeArrowheads="1"/>
          </p:cNvPicPr>
          <p:nvPr/>
        </p:nvPicPr>
        <p:blipFill>
          <a:blip r:embed="rId3"/>
          <a:srcRect/>
          <a:stretch>
            <a:fillRect/>
          </a:stretch>
        </p:blipFill>
        <p:spPr bwMode="auto">
          <a:xfrm>
            <a:off x="4038600" y="3519488"/>
            <a:ext cx="1438275" cy="2195512"/>
          </a:xfrm>
          <a:prstGeom prst="rect">
            <a:avLst/>
          </a:prstGeom>
          <a:noFill/>
          <a:ln w="9525">
            <a:noFill/>
            <a:miter lim="800000"/>
            <a:headEnd/>
            <a:tailEnd/>
          </a:ln>
        </p:spPr>
      </p:pic>
      <p:pic>
        <p:nvPicPr>
          <p:cNvPr id="59396" name="Picture 6"/>
          <p:cNvPicPr>
            <a:picLocks noChangeAspect="1" noChangeArrowheads="1"/>
          </p:cNvPicPr>
          <p:nvPr/>
        </p:nvPicPr>
        <p:blipFill>
          <a:blip r:embed="rId4"/>
          <a:srcRect/>
          <a:stretch>
            <a:fillRect/>
          </a:stretch>
        </p:blipFill>
        <p:spPr bwMode="auto">
          <a:xfrm>
            <a:off x="4135438" y="3598863"/>
            <a:ext cx="1341437" cy="1957387"/>
          </a:xfrm>
          <a:prstGeom prst="rect">
            <a:avLst/>
          </a:prstGeom>
          <a:noFill/>
          <a:ln w="9525">
            <a:noFill/>
            <a:miter lim="800000"/>
            <a:headEnd/>
            <a:tailEnd/>
          </a:ln>
        </p:spPr>
      </p:pic>
      <p:pic>
        <p:nvPicPr>
          <p:cNvPr id="59397" name="Picture 5"/>
          <p:cNvPicPr>
            <a:picLocks noChangeAspect="1" noChangeArrowheads="1"/>
          </p:cNvPicPr>
          <p:nvPr/>
        </p:nvPicPr>
        <p:blipFill>
          <a:blip r:embed="rId5"/>
          <a:srcRect/>
          <a:stretch>
            <a:fillRect/>
          </a:stretch>
        </p:blipFill>
        <p:spPr bwMode="auto">
          <a:xfrm>
            <a:off x="4038600" y="3678238"/>
            <a:ext cx="1474788" cy="1878012"/>
          </a:xfrm>
          <a:prstGeom prst="rect">
            <a:avLst/>
          </a:prstGeom>
          <a:noFill/>
          <a:ln w="9525">
            <a:noFill/>
            <a:miter lim="800000"/>
            <a:headEnd/>
            <a:tailEnd/>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fontAlgn="auto">
              <a:buFont typeface="Arial" pitchFamily="34" charset="0"/>
              <a:buChar char="•"/>
              <a:defRPr/>
            </a:pPr>
            <a:r>
              <a:rPr lang="en-US" sz="3200" b="1" dirty="0">
                <a:solidFill>
                  <a:srgbClr val="FF0000"/>
                </a:solidFill>
              </a:rPr>
              <a:t>DO NOT </a:t>
            </a:r>
            <a:r>
              <a:rPr lang="en-US" sz="3200" b="1" dirty="0" smtClean="0"/>
              <a:t>use cold with </a:t>
            </a:r>
            <a:r>
              <a:rPr lang="en-US" sz="3200" b="1" dirty="0"/>
              <a:t>certain health </a:t>
            </a:r>
            <a:r>
              <a:rPr lang="en-US" sz="3200" b="1" dirty="0" smtClean="0"/>
              <a:t>conditions.</a:t>
            </a:r>
            <a:endParaRPr lang="en-US" sz="3200" b="1" dirty="0"/>
          </a:p>
          <a:p>
            <a:pPr fontAlgn="auto">
              <a:buFont typeface="Arial" pitchFamily="34" charset="0"/>
              <a:buChar char="•"/>
              <a:defRPr/>
            </a:pPr>
            <a:r>
              <a:rPr lang="en-US" sz="3200" b="1" dirty="0">
                <a:solidFill>
                  <a:srgbClr val="FF0000"/>
                </a:solidFill>
              </a:rPr>
              <a:t>DO NOT </a:t>
            </a:r>
            <a:r>
              <a:rPr lang="en-US" sz="3200" b="1" dirty="0" smtClean="0"/>
              <a:t>use cold if </a:t>
            </a:r>
            <a:r>
              <a:rPr lang="en-US" sz="3200" b="1" dirty="0"/>
              <a:t>the individual is highly sensitive to </a:t>
            </a:r>
            <a:r>
              <a:rPr lang="en-US" sz="3200" b="1" dirty="0" smtClean="0"/>
              <a:t>cold.</a:t>
            </a:r>
            <a:endParaRPr lang="en-US" sz="3200" b="1" dirty="0"/>
          </a:p>
          <a:p>
            <a:pPr fontAlgn="auto">
              <a:buFont typeface="Arial" pitchFamily="34" charset="0"/>
              <a:buChar char="•"/>
              <a:defRPr/>
            </a:pPr>
            <a:endParaRPr lang="en-US" dirty="0">
              <a:solidFill>
                <a:schemeClr val="bg2">
                  <a:lumMod val="25000"/>
                </a:schemeClr>
              </a:solidFill>
            </a:endParaRPr>
          </a:p>
        </p:txBody>
      </p:sp>
      <p:sp>
        <p:nvSpPr>
          <p:cNvPr id="2" name="Title 1"/>
          <p:cNvSpPr>
            <a:spLocks noGrp="1"/>
          </p:cNvSpPr>
          <p:nvPr>
            <p:ph type="title"/>
          </p:nvPr>
        </p:nvSpPr>
        <p:spPr/>
        <p:txBody>
          <a:bodyPr/>
          <a:lstStyle/>
          <a:p>
            <a:pPr fontAlgn="auto">
              <a:spcAft>
                <a:spcPts val="0"/>
              </a:spcAft>
              <a:defRPr/>
            </a:pPr>
            <a:r>
              <a:rPr lang="en-US" sz="3600" b="1" dirty="0">
                <a:solidFill>
                  <a:srgbClr val="F9A200"/>
                </a:solidFill>
              </a:rPr>
              <a:t>Cautions When Using Cold</a:t>
            </a:r>
          </a:p>
        </p:txBody>
      </p:sp>
      <p:pic>
        <p:nvPicPr>
          <p:cNvPr id="61443" name="Picture 3"/>
          <p:cNvPicPr>
            <a:picLocks noChangeAspect="1"/>
          </p:cNvPicPr>
          <p:nvPr/>
        </p:nvPicPr>
        <p:blipFill>
          <a:blip r:embed="rId3"/>
          <a:srcRect/>
          <a:stretch>
            <a:fillRect/>
          </a:stretch>
        </p:blipFill>
        <p:spPr bwMode="auto">
          <a:xfrm>
            <a:off x="4841875" y="2182813"/>
            <a:ext cx="3181350" cy="3178175"/>
          </a:xfrm>
          <a:prstGeom prst="rect">
            <a:avLst/>
          </a:prstGeom>
          <a:noFill/>
          <a:ln w="9525">
            <a:noFill/>
            <a:miter lim="800000"/>
            <a:headEnd/>
            <a:tailEnd/>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Massage</a:t>
            </a:r>
          </a:p>
        </p:txBody>
      </p:sp>
      <p:sp>
        <p:nvSpPr>
          <p:cNvPr id="31747" name="Content Placeholder 2"/>
          <p:cNvSpPr>
            <a:spLocks noGrp="1"/>
          </p:cNvSpPr>
          <p:nvPr>
            <p:ph sz="quarter" idx="13"/>
          </p:nvPr>
        </p:nvSpPr>
        <p:spPr>
          <a:xfrm>
            <a:off x="1143000" y="1600200"/>
            <a:ext cx="7543800" cy="4525963"/>
          </a:xfrm>
        </p:spPr>
        <p:txBody>
          <a:bodyPr/>
          <a:lstStyle/>
          <a:p>
            <a:pPr marL="236538" indent="-236538" fontAlgn="auto">
              <a:spcBef>
                <a:spcPct val="0"/>
              </a:spcBef>
              <a:buFont typeface="Arial" pitchFamily="34" charset="0"/>
              <a:buChar char="•"/>
              <a:defRPr/>
            </a:pPr>
            <a:r>
              <a:rPr lang="en-US" sz="3600" b="1" dirty="0" smtClean="0"/>
              <a:t>Enhances relaxation.</a:t>
            </a:r>
          </a:p>
          <a:p>
            <a:pPr marL="236538" indent="-236538" fontAlgn="auto">
              <a:spcBef>
                <a:spcPct val="0"/>
              </a:spcBef>
              <a:buFont typeface="Arial" pitchFamily="34" charset="0"/>
              <a:buChar char="•"/>
              <a:defRPr/>
            </a:pPr>
            <a:r>
              <a:rPr lang="en-US" sz="3600" b="1" i="1" dirty="0" smtClean="0"/>
              <a:t>Relieves</a:t>
            </a:r>
            <a:r>
              <a:rPr lang="en-US" sz="3600" b="1" dirty="0" smtClean="0"/>
              <a:t> painful muscles.</a:t>
            </a:r>
          </a:p>
          <a:p>
            <a:pPr marL="236538" indent="-236538" fontAlgn="auto">
              <a:spcBef>
                <a:spcPct val="0"/>
              </a:spcBef>
              <a:buFont typeface="Arial" pitchFamily="34" charset="0"/>
              <a:buChar char="•"/>
              <a:defRPr/>
            </a:pPr>
            <a:r>
              <a:rPr lang="en-US" sz="3600" b="1" dirty="0" smtClean="0"/>
              <a:t>Is safe if used appropriately. </a:t>
            </a:r>
          </a:p>
          <a:p>
            <a:pPr marL="236538" indent="-236538" fontAlgn="auto">
              <a:spcBef>
                <a:spcPct val="0"/>
              </a:spcBef>
              <a:buFont typeface="Arial" pitchFamily="34" charset="0"/>
              <a:buChar char="•"/>
              <a:defRPr/>
            </a:pPr>
            <a:r>
              <a:rPr lang="en-US" sz="3600" b="1" dirty="0" smtClean="0"/>
              <a:t>Provides human touch.</a:t>
            </a:r>
          </a:p>
          <a:p>
            <a:pPr marL="236538" indent="-236538" fontAlgn="auto">
              <a:spcBef>
                <a:spcPct val="0"/>
              </a:spcBef>
              <a:buFont typeface="Arial" pitchFamily="34" charset="0"/>
              <a:buChar char="•"/>
              <a:defRPr/>
            </a:pPr>
            <a:r>
              <a:rPr lang="en-US" sz="3600" b="1" dirty="0" smtClean="0"/>
              <a:t>Is an inexpensive intervention– </a:t>
            </a:r>
            <a:r>
              <a:rPr lang="en-US" sz="2800" b="1" dirty="0" smtClean="0"/>
              <a:t>unless using a trained therapist for advanced techniques.</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sz="quarter" idx="13"/>
          </p:nvPr>
        </p:nvSpPr>
        <p:spPr>
          <a:xfrm>
            <a:off x="457200" y="1600200"/>
            <a:ext cx="4953000" cy="4525963"/>
          </a:xfrm>
        </p:spPr>
        <p:txBody>
          <a:bodyPr/>
          <a:lstStyle/>
          <a:p>
            <a:pPr marL="236538" indent="-236538" fontAlgn="auto">
              <a:spcBef>
                <a:spcPct val="0"/>
              </a:spcBef>
              <a:buFont typeface="Arial" pitchFamily="34" charset="0"/>
              <a:buChar char="•"/>
              <a:defRPr/>
            </a:pPr>
            <a:r>
              <a:rPr lang="en-US" sz="3200" b="1" dirty="0" smtClean="0"/>
              <a:t>Lightly massaging hands with warm lotion.</a:t>
            </a:r>
          </a:p>
          <a:p>
            <a:pPr marL="236538" indent="-236538" fontAlgn="auto">
              <a:spcBef>
                <a:spcPct val="0"/>
              </a:spcBef>
              <a:buFont typeface="Arial" pitchFamily="34" charset="0"/>
              <a:buChar char="•"/>
              <a:defRPr/>
            </a:pPr>
            <a:r>
              <a:rPr lang="en-US" sz="3200" b="1" dirty="0" smtClean="0"/>
              <a:t>Soaking feet in warm (not hot) water and lightly rub.</a:t>
            </a:r>
          </a:p>
          <a:p>
            <a:pPr marL="236538" indent="-236538" fontAlgn="auto">
              <a:spcBef>
                <a:spcPct val="0"/>
              </a:spcBef>
              <a:buFont typeface="Arial" pitchFamily="34" charset="0"/>
              <a:buChar char="•"/>
              <a:defRPr/>
            </a:pPr>
            <a:endParaRPr lang="en-US" sz="3200" dirty="0" smtClean="0"/>
          </a:p>
        </p:txBody>
      </p:sp>
      <p:pic>
        <p:nvPicPr>
          <p:cNvPr id="65538" name="Content Placeholder 4" descr="massage.jpg"/>
          <p:cNvPicPr>
            <a:picLocks noGrp="1" noChangeAspect="1"/>
          </p:cNvPicPr>
          <p:nvPr>
            <p:ph sz="quarter" idx="14"/>
          </p:nvPr>
        </p:nvPicPr>
        <p:blipFill>
          <a:blip r:embed="rId3"/>
          <a:srcRect/>
          <a:stretch>
            <a:fillRect/>
          </a:stretch>
        </p:blipFill>
        <p:spPr bwMode="auto">
          <a:xfrm>
            <a:off x="5605463" y="2862263"/>
            <a:ext cx="2124075" cy="1590675"/>
          </a:xfrm>
        </p:spPr>
      </p:pic>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Types of Massage</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marL="228600" indent="-217488" fontAlgn="auto">
              <a:buFont typeface="Arial" pitchFamily="34" charset="0"/>
              <a:buChar char="•"/>
              <a:defRPr/>
            </a:pPr>
            <a:r>
              <a:rPr lang="en-US" sz="3200" b="1" dirty="0"/>
              <a:t>Lightly massaging shoulders to relax sore muscles.</a:t>
            </a:r>
          </a:p>
          <a:p>
            <a:pPr marL="228600" indent="-217488" fontAlgn="auto">
              <a:buFont typeface="Arial" pitchFamily="34" charset="0"/>
              <a:buChar char="•"/>
              <a:defRPr/>
            </a:pPr>
            <a:r>
              <a:rPr lang="en-US" sz="3200" b="1" dirty="0" smtClean="0"/>
              <a:t>Massage back lightly with </a:t>
            </a:r>
            <a:r>
              <a:rPr lang="en-US" sz="3200" b="1" dirty="0"/>
              <a:t>warm lotion at </a:t>
            </a:r>
            <a:r>
              <a:rPr lang="en-US" sz="3200" b="1" dirty="0" smtClean="0"/>
              <a:t>bedtime or when the person is becoming anxious</a:t>
            </a:r>
            <a:r>
              <a:rPr lang="en-US" sz="3200" dirty="0"/>
              <a:t>.</a:t>
            </a:r>
          </a:p>
        </p:txBody>
      </p:sp>
      <p:pic>
        <p:nvPicPr>
          <p:cNvPr id="67586" name="Content Placeholder 4"/>
          <p:cNvPicPr>
            <a:picLocks noGrp="1" noChangeAspect="1"/>
          </p:cNvPicPr>
          <p:nvPr>
            <p:ph sz="quarter" idx="14"/>
          </p:nvPr>
        </p:nvPicPr>
        <p:blipFill>
          <a:blip r:embed="rId3"/>
          <a:srcRect/>
          <a:stretch>
            <a:fillRect/>
          </a:stretch>
        </p:blipFill>
        <p:spPr bwMode="auto">
          <a:xfrm>
            <a:off x="4908550" y="1944688"/>
            <a:ext cx="3062288" cy="2038350"/>
          </a:xfrm>
        </p:spPr>
      </p:pic>
      <p:sp>
        <p:nvSpPr>
          <p:cNvPr id="2" name="Title 1"/>
          <p:cNvSpPr>
            <a:spLocks noGrp="1"/>
          </p:cNvSpPr>
          <p:nvPr>
            <p:ph type="title"/>
          </p:nvPr>
        </p:nvSpPr>
        <p:spPr/>
        <p:txBody>
          <a:bodyPr/>
          <a:lstStyle/>
          <a:p>
            <a:pPr fontAlgn="auto">
              <a:spcAft>
                <a:spcPts val="0"/>
              </a:spcAft>
              <a:defRPr/>
            </a:pPr>
            <a:r>
              <a:rPr lang="en-US" sz="3600" b="1" dirty="0">
                <a:solidFill>
                  <a:srgbClr val="F9A200"/>
                </a:solidFill>
              </a:rPr>
              <a:t>Types of Massage</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Cautions with Massage</a:t>
            </a:r>
          </a:p>
        </p:txBody>
      </p:sp>
      <p:sp>
        <p:nvSpPr>
          <p:cNvPr id="33795" name="Content Placeholder 2"/>
          <p:cNvSpPr>
            <a:spLocks noGrp="1"/>
          </p:cNvSpPr>
          <p:nvPr>
            <p:ph sz="quarter" idx="13"/>
          </p:nvPr>
        </p:nvSpPr>
        <p:spPr/>
        <p:txBody>
          <a:bodyPr/>
          <a:lstStyle/>
          <a:p>
            <a:pPr marL="236538" indent="-236538" fontAlgn="auto">
              <a:spcBef>
                <a:spcPct val="0"/>
              </a:spcBef>
              <a:buFont typeface="Arial" pitchFamily="34" charset="0"/>
              <a:buChar char="•"/>
              <a:defRPr/>
            </a:pPr>
            <a:r>
              <a:rPr lang="en-US" sz="3200" b="1" dirty="0" smtClean="0"/>
              <a:t>DO NOT</a:t>
            </a:r>
            <a:r>
              <a:rPr lang="en-US" sz="3200" b="1" dirty="0"/>
              <a:t> </a:t>
            </a:r>
            <a:r>
              <a:rPr lang="en-US" sz="3200" b="1" dirty="0" smtClean="0"/>
              <a:t>massage over broken skin. </a:t>
            </a:r>
          </a:p>
          <a:p>
            <a:pPr marL="236538" indent="-236538" fontAlgn="auto">
              <a:spcBef>
                <a:spcPct val="0"/>
              </a:spcBef>
              <a:buFont typeface="Arial" pitchFamily="34" charset="0"/>
              <a:buChar char="•"/>
              <a:defRPr/>
            </a:pPr>
            <a:r>
              <a:rPr lang="en-US" sz="3200" b="1" dirty="0" smtClean="0"/>
              <a:t>DO </a:t>
            </a:r>
            <a:r>
              <a:rPr lang="en-US" sz="3200" b="1" dirty="0"/>
              <a:t>NOT </a:t>
            </a:r>
            <a:r>
              <a:rPr lang="en-US" sz="3200" b="1" dirty="0" smtClean="0"/>
              <a:t>use vigorous strokes or hard pressure.</a:t>
            </a:r>
          </a:p>
        </p:txBody>
      </p:sp>
      <p:pic>
        <p:nvPicPr>
          <p:cNvPr id="69635" name="Picture 2"/>
          <p:cNvPicPr>
            <a:picLocks noChangeAspect="1"/>
          </p:cNvPicPr>
          <p:nvPr/>
        </p:nvPicPr>
        <p:blipFill>
          <a:blip r:embed="rId3"/>
          <a:srcRect/>
          <a:stretch>
            <a:fillRect/>
          </a:stretch>
        </p:blipFill>
        <p:spPr bwMode="auto">
          <a:xfrm>
            <a:off x="2876550" y="3444875"/>
            <a:ext cx="3330575" cy="2303463"/>
          </a:xfrm>
          <a:prstGeom prst="rect">
            <a:avLst/>
          </a:prstGeom>
          <a:noFill/>
          <a:ln w="9525">
            <a:noFill/>
            <a:miter lim="800000"/>
            <a:headEnd/>
            <a:tailEnd/>
          </a:ln>
        </p:spPr>
      </p:pic>
      <p:cxnSp>
        <p:nvCxnSpPr>
          <p:cNvPr id="5" name="Straight Connector 4"/>
          <p:cNvCxnSpPr/>
          <p:nvPr/>
        </p:nvCxnSpPr>
        <p:spPr>
          <a:xfrm flipH="1">
            <a:off x="2959100" y="3532188"/>
            <a:ext cx="3165475" cy="2216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0063" y="3532188"/>
            <a:ext cx="3167062" cy="2216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b="1" dirty="0">
                <a:solidFill>
                  <a:srgbClr val="F9A200"/>
                </a:solidFill>
              </a:rPr>
              <a:t>Cautions with Massage</a:t>
            </a:r>
          </a:p>
        </p:txBody>
      </p:sp>
      <p:sp>
        <p:nvSpPr>
          <p:cNvPr id="3" name="Content Placeholder 2"/>
          <p:cNvSpPr>
            <a:spLocks noGrp="1"/>
          </p:cNvSpPr>
          <p:nvPr>
            <p:ph sz="quarter" idx="13"/>
          </p:nvPr>
        </p:nvSpPr>
        <p:spPr/>
        <p:txBody>
          <a:bodyPr>
            <a:normAutofit fontScale="70000" lnSpcReduction="20000"/>
          </a:bodyPr>
          <a:lstStyle/>
          <a:p>
            <a:pPr marL="457200" fontAlgn="auto">
              <a:buFont typeface="Arial" pitchFamily="34" charset="0"/>
              <a:buChar char="•"/>
              <a:defRPr/>
            </a:pPr>
            <a:r>
              <a:rPr lang="en-US" sz="4100" b="1" dirty="0" smtClean="0">
                <a:solidFill>
                  <a:srgbClr val="C00000"/>
                </a:solidFill>
              </a:rPr>
              <a:t>DO NOT </a:t>
            </a:r>
            <a:r>
              <a:rPr lang="en-US" sz="4100" b="1" dirty="0" smtClean="0"/>
              <a:t>massage lower extremities without a doctor’s order.</a:t>
            </a:r>
          </a:p>
          <a:p>
            <a:pPr marL="457200" indent="-400050" fontAlgn="auto">
              <a:buFont typeface="Arial" pitchFamily="34" charset="0"/>
              <a:buChar char="•"/>
              <a:defRPr/>
            </a:pPr>
            <a:r>
              <a:rPr lang="en-US" sz="4100" b="1" dirty="0">
                <a:solidFill>
                  <a:srgbClr val="C00000"/>
                </a:solidFill>
              </a:rPr>
              <a:t>DO NOT </a:t>
            </a:r>
            <a:r>
              <a:rPr lang="en-US" sz="4100" b="1" dirty="0" smtClean="0"/>
              <a:t>massage </a:t>
            </a:r>
            <a:r>
              <a:rPr lang="en-US" sz="4100" b="1" dirty="0"/>
              <a:t>over areas of tumors </a:t>
            </a:r>
            <a:r>
              <a:rPr lang="en-US" sz="4100" b="1" dirty="0" smtClean="0"/>
              <a:t>or </a:t>
            </a:r>
            <a:r>
              <a:rPr lang="en-US" sz="4100" b="1" dirty="0"/>
              <a:t>bone </a:t>
            </a:r>
            <a:r>
              <a:rPr lang="en-US" sz="4100" b="1" dirty="0" smtClean="0"/>
              <a:t>metastases. </a:t>
            </a:r>
          </a:p>
          <a:p>
            <a:pPr marL="457200" indent="-400050" fontAlgn="auto">
              <a:buFont typeface="Arial" pitchFamily="34" charset="0"/>
              <a:buChar char="•"/>
              <a:defRPr/>
            </a:pPr>
            <a:r>
              <a:rPr lang="en-US" sz="4100" b="1" dirty="0" smtClean="0">
                <a:solidFill>
                  <a:srgbClr val="C00000"/>
                </a:solidFill>
              </a:rPr>
              <a:t>DO </a:t>
            </a:r>
            <a:r>
              <a:rPr lang="en-US" sz="4100" b="1" dirty="0">
                <a:solidFill>
                  <a:srgbClr val="C00000"/>
                </a:solidFill>
              </a:rPr>
              <a:t>NOT</a:t>
            </a:r>
            <a:r>
              <a:rPr lang="en-US" sz="4100" b="1" dirty="0" smtClean="0"/>
              <a:t> massage areas that are red and unusually warm to the touch.</a:t>
            </a:r>
          </a:p>
          <a:p>
            <a:pPr marL="514350" indent="-457200" fontAlgn="auto">
              <a:buFont typeface="Arial" pitchFamily="34" charset="0"/>
              <a:buChar char="•"/>
              <a:defRPr/>
            </a:pPr>
            <a:r>
              <a:rPr lang="en-US" sz="4100" b="1" dirty="0">
                <a:solidFill>
                  <a:srgbClr val="C00000"/>
                </a:solidFill>
              </a:rPr>
              <a:t>DO NOT </a:t>
            </a:r>
            <a:r>
              <a:rPr lang="en-US" sz="4100" b="1" dirty="0" smtClean="0"/>
              <a:t>use </a:t>
            </a:r>
            <a:r>
              <a:rPr lang="en-US" sz="4100" b="1" dirty="0"/>
              <a:t>if it makes resident uncomfortable.</a:t>
            </a:r>
          </a:p>
          <a:p>
            <a:pPr marL="914400" lvl="1" indent="-457200" fontAlgn="auto">
              <a:buFont typeface="Arial" pitchFamily="34" charset="0"/>
              <a:buChar char="•"/>
              <a:defRPr/>
            </a:pPr>
            <a:endParaRPr lang="en-US" sz="3200" dirty="0" smtClean="0"/>
          </a:p>
          <a:p>
            <a:pPr marL="328613" lvl="1" indent="0" fontAlgn="auto">
              <a:buFont typeface="Arial" pitchFamily="34" charset="0"/>
              <a:buNone/>
              <a:defRPr/>
            </a:pPr>
            <a:r>
              <a:rPr lang="en-US" sz="4600" b="1" dirty="0" smtClean="0">
                <a:solidFill>
                  <a:srgbClr val="C00000"/>
                </a:solidFill>
              </a:rPr>
              <a:t>STOP</a:t>
            </a:r>
            <a:r>
              <a:rPr lang="en-US" sz="4000" dirty="0" smtClean="0"/>
              <a:t> </a:t>
            </a:r>
            <a:r>
              <a:rPr lang="en-US" sz="4000" b="1" dirty="0"/>
              <a:t>if pain gets </a:t>
            </a:r>
            <a:r>
              <a:rPr lang="en-US" sz="4000" b="1" dirty="0" smtClean="0"/>
              <a:t>worse!</a:t>
            </a:r>
            <a:endParaRPr lang="en-US" sz="4000" b="1" dirty="0"/>
          </a:p>
          <a:p>
            <a:pPr lvl="1" fontAlgn="auto">
              <a:buFont typeface="Arial" pitchFamily="34" charset="0"/>
              <a:buChar char="•"/>
              <a:defRPr/>
            </a:pPr>
            <a:endParaRPr lang="en-US" sz="3200" b="1" dirty="0">
              <a:solidFill>
                <a:schemeClr val="bg2">
                  <a:lumMod val="25000"/>
                </a:schemeClr>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rgbClr val="FFC000"/>
                </a:solidFill>
              </a:rPr>
              <a:t>At the end of this session, you will be able to--</a:t>
            </a:r>
          </a:p>
        </p:txBody>
      </p:sp>
      <p:sp>
        <p:nvSpPr>
          <p:cNvPr id="3" name="Content Placeholder 2"/>
          <p:cNvSpPr>
            <a:spLocks noGrp="1"/>
          </p:cNvSpPr>
          <p:nvPr>
            <p:ph sz="quarter" idx="13"/>
          </p:nvPr>
        </p:nvSpPr>
        <p:spPr>
          <a:xfrm>
            <a:off x="457200" y="1793875"/>
            <a:ext cx="8229600" cy="4332288"/>
          </a:xfrm>
        </p:spPr>
        <p:txBody>
          <a:bodyPr/>
          <a:lstStyle/>
          <a:p>
            <a:pPr marL="236538" indent="-236538" fontAlgn="auto">
              <a:spcBef>
                <a:spcPts val="0"/>
              </a:spcBef>
              <a:spcAft>
                <a:spcPts val="0"/>
              </a:spcAft>
              <a:buFont typeface="Wingdings 2" pitchFamily="18" charset="2"/>
              <a:buChar char=""/>
              <a:defRPr/>
            </a:pPr>
            <a:r>
              <a:rPr lang="en-US" sz="2400" b="1" dirty="0" smtClean="0"/>
              <a:t>List two misconceptions about nondrug approaches to pain.</a:t>
            </a:r>
          </a:p>
          <a:p>
            <a:pPr marL="0" indent="0" fontAlgn="auto">
              <a:spcBef>
                <a:spcPts val="0"/>
              </a:spcBef>
              <a:spcAft>
                <a:spcPts val="0"/>
              </a:spcAft>
              <a:buFont typeface="Arial" pitchFamily="34" charset="0"/>
              <a:buNone/>
              <a:defRPr/>
            </a:pPr>
            <a:endParaRPr lang="en-US" sz="2400" b="1" dirty="0" smtClean="0"/>
          </a:p>
          <a:p>
            <a:pPr marL="236538" indent="-236538" fontAlgn="auto">
              <a:spcBef>
                <a:spcPts val="0"/>
              </a:spcBef>
              <a:spcAft>
                <a:spcPts val="0"/>
              </a:spcAft>
              <a:buFont typeface="Wingdings 2" pitchFamily="18" charset="2"/>
              <a:buChar char=""/>
              <a:defRPr/>
            </a:pPr>
            <a:r>
              <a:rPr lang="en-US" sz="2400" b="1" dirty="0" smtClean="0"/>
              <a:t>Describe at least four nondrug approaches to relieving pain.</a:t>
            </a:r>
          </a:p>
          <a:p>
            <a:pPr marL="0" indent="0" fontAlgn="auto">
              <a:spcBef>
                <a:spcPts val="0"/>
              </a:spcBef>
              <a:spcAft>
                <a:spcPts val="0"/>
              </a:spcAft>
              <a:buFont typeface="Arial" pitchFamily="34" charset="0"/>
              <a:buNone/>
              <a:defRPr/>
            </a:pPr>
            <a:endParaRPr lang="en-US" sz="2400" b="1" dirty="0" smtClean="0"/>
          </a:p>
          <a:p>
            <a:pPr marL="236538" indent="-236538" fontAlgn="auto">
              <a:spcBef>
                <a:spcPts val="0"/>
              </a:spcBef>
              <a:spcAft>
                <a:spcPts val="0"/>
              </a:spcAft>
              <a:buFont typeface="Wingdings 2" pitchFamily="18" charset="2"/>
              <a:buChar char=""/>
              <a:defRPr/>
            </a:pPr>
            <a:r>
              <a:rPr lang="en-US" sz="2400" b="1" dirty="0" smtClean="0"/>
              <a:t>Discuss when and when not to use specific nondrug approaches.</a:t>
            </a:r>
          </a:p>
          <a:p>
            <a:pPr marL="0" indent="0" fontAlgn="auto">
              <a:spcBef>
                <a:spcPts val="0"/>
              </a:spcBef>
              <a:spcAft>
                <a:spcPts val="0"/>
              </a:spcAft>
              <a:buFont typeface="Arial" pitchFamily="34" charset="0"/>
              <a:buNone/>
              <a:defRPr/>
            </a:pPr>
            <a:endParaRPr lang="en-US" sz="2400" b="1" dirty="0" smtClean="0"/>
          </a:p>
          <a:p>
            <a:pPr marL="236538" indent="-236538" fontAlgn="auto">
              <a:spcBef>
                <a:spcPts val="0"/>
              </a:spcBef>
              <a:spcAft>
                <a:spcPts val="0"/>
              </a:spcAft>
              <a:buFont typeface="Wingdings 2" pitchFamily="18" charset="2"/>
              <a:buChar char=""/>
              <a:defRPr/>
            </a:pPr>
            <a:r>
              <a:rPr lang="en-US" sz="2400" b="1" dirty="0" smtClean="0"/>
              <a:t>Discuss barriers to use of nondrug approaches in managing pain.</a:t>
            </a:r>
          </a:p>
          <a:p>
            <a:pPr indent="-274320" fontAlgn="auto">
              <a:spcBef>
                <a:spcPts val="0"/>
              </a:spcBef>
              <a:spcAft>
                <a:spcPts val="0"/>
              </a:spcAft>
              <a:buFont typeface="Wingdings 2" pitchFamily="18" charset="2"/>
              <a:buNone/>
              <a:defRPr/>
            </a:pPr>
            <a:endParaRPr lang="en-US" sz="2400" b="1"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Distraction</a:t>
            </a:r>
          </a:p>
        </p:txBody>
      </p:sp>
      <p:sp>
        <p:nvSpPr>
          <p:cNvPr id="34819" name="Content Placeholder 2"/>
          <p:cNvSpPr>
            <a:spLocks noGrp="1"/>
          </p:cNvSpPr>
          <p:nvPr>
            <p:ph sz="quarter" idx="13"/>
          </p:nvPr>
        </p:nvSpPr>
        <p:spPr/>
        <p:txBody>
          <a:bodyPr/>
          <a:lstStyle/>
          <a:p>
            <a:pPr marL="328613" lvl="1" indent="0" fontAlgn="auto">
              <a:spcBef>
                <a:spcPct val="0"/>
              </a:spcBef>
              <a:buFont typeface="Arial" pitchFamily="34" charset="0"/>
              <a:buNone/>
              <a:defRPr/>
            </a:pPr>
            <a:endParaRPr lang="en-US" dirty="0" smtClean="0"/>
          </a:p>
          <a:p>
            <a:pPr marL="328613" lvl="1" indent="0" fontAlgn="auto">
              <a:spcBef>
                <a:spcPct val="0"/>
              </a:spcBef>
              <a:buFont typeface="Arial" pitchFamily="34" charset="0"/>
              <a:buNone/>
              <a:defRPr/>
            </a:pPr>
            <a:r>
              <a:rPr lang="en-US" sz="4800" b="1" dirty="0" smtClean="0"/>
              <a:t>The purpose of distraction is to divert person’s attention away from their pain.</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b="1" dirty="0">
                <a:solidFill>
                  <a:srgbClr val="F9A200"/>
                </a:solidFill>
              </a:rPr>
              <a:t>Distraction</a:t>
            </a:r>
          </a:p>
        </p:txBody>
      </p:sp>
      <p:sp>
        <p:nvSpPr>
          <p:cNvPr id="3" name="Content Placeholder 2"/>
          <p:cNvSpPr>
            <a:spLocks noGrp="1"/>
          </p:cNvSpPr>
          <p:nvPr>
            <p:ph sz="quarter" idx="13"/>
          </p:nvPr>
        </p:nvSpPr>
        <p:spPr/>
        <p:txBody>
          <a:bodyPr>
            <a:normAutofit lnSpcReduction="10000"/>
          </a:bodyPr>
          <a:lstStyle/>
          <a:p>
            <a:pPr marL="228600" indent="-228600" fontAlgn="auto">
              <a:buFont typeface="Arial" pitchFamily="34" charset="0"/>
              <a:buChar char="•"/>
              <a:defRPr/>
            </a:pPr>
            <a:r>
              <a:rPr lang="en-US" sz="3600" b="1" dirty="0" smtClean="0"/>
              <a:t>Approaches to distracting a resident who is in pain.</a:t>
            </a:r>
            <a:endParaRPr lang="en-US" sz="3600" b="1" dirty="0"/>
          </a:p>
          <a:p>
            <a:pPr marL="914400" lvl="1" indent="-457200" fontAlgn="auto">
              <a:buFont typeface="Arial" pitchFamily="34" charset="0"/>
              <a:buChar char="•"/>
              <a:defRPr/>
            </a:pPr>
            <a:r>
              <a:rPr lang="en-US" sz="3200" b="1" dirty="0"/>
              <a:t>Look at pictures with </a:t>
            </a:r>
            <a:r>
              <a:rPr lang="en-US" sz="3200" b="1" dirty="0" smtClean="0"/>
              <a:t>the resident.</a:t>
            </a:r>
          </a:p>
          <a:p>
            <a:pPr marL="914400" lvl="1" indent="-457200" fontAlgn="auto">
              <a:buFont typeface="Arial" pitchFamily="34" charset="0"/>
              <a:buChar char="•"/>
              <a:defRPr/>
            </a:pPr>
            <a:r>
              <a:rPr lang="en-US" sz="3200" b="1" dirty="0" smtClean="0"/>
              <a:t>Talk </a:t>
            </a:r>
            <a:r>
              <a:rPr lang="en-US" sz="3200" b="1" dirty="0"/>
              <a:t>about events that </a:t>
            </a:r>
            <a:r>
              <a:rPr lang="en-US" sz="3200" b="1" dirty="0" smtClean="0"/>
              <a:t>interest the resident.</a:t>
            </a:r>
          </a:p>
          <a:p>
            <a:pPr marL="914400" lvl="1" indent="-457200" fontAlgn="auto">
              <a:buFont typeface="Arial" pitchFamily="34" charset="0"/>
              <a:buChar char="•"/>
              <a:defRPr/>
            </a:pPr>
            <a:r>
              <a:rPr lang="en-US" sz="3200" b="1" dirty="0" smtClean="0"/>
              <a:t>Play music.</a:t>
            </a:r>
          </a:p>
          <a:p>
            <a:pPr marL="914400" lvl="1" indent="-457200" fontAlgn="auto">
              <a:buFont typeface="Arial" pitchFamily="34" charset="0"/>
              <a:buChar char="•"/>
              <a:defRPr/>
            </a:pPr>
            <a:r>
              <a:rPr lang="en-US" sz="3200" b="1" dirty="0" smtClean="0"/>
              <a:t>Use various relaxation techniques.</a:t>
            </a:r>
          </a:p>
          <a:p>
            <a:pPr marL="914400" lvl="1" indent="-457200" fontAlgn="auto">
              <a:buFont typeface="Arial" pitchFamily="34" charset="0"/>
              <a:buChar char="•"/>
              <a:defRPr/>
            </a:pPr>
            <a:endParaRPr lang="en-US" sz="3200" b="1" dirty="0" smtClean="0"/>
          </a:p>
          <a:p>
            <a:pPr marL="914400" lvl="1" indent="-585788" fontAlgn="auto">
              <a:buFont typeface="Arial" pitchFamily="34" charset="0"/>
              <a:buNone/>
              <a:defRPr/>
            </a:pPr>
            <a:endParaRPr lang="en-US" sz="3200" b="1" dirty="0" smtClean="0"/>
          </a:p>
          <a:p>
            <a:pPr marL="914400" lvl="1" indent="-585788" fontAlgn="auto">
              <a:buFont typeface="Arial" pitchFamily="34" charset="0"/>
              <a:buNone/>
              <a:defRPr/>
            </a:pPr>
            <a:endParaRPr lang="en-US" sz="3200" b="1" dirty="0"/>
          </a:p>
          <a:p>
            <a:pPr lvl="1" fontAlgn="auto">
              <a:buFont typeface="Arial" pitchFamily="34" charset="0"/>
              <a:buChar char="•"/>
              <a:defRPr/>
            </a:pPr>
            <a:endParaRPr lang="en-US" sz="3200"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b="1" dirty="0" smtClean="0">
                <a:solidFill>
                  <a:srgbClr val="F9A200"/>
                </a:solidFill>
              </a:rPr>
              <a:t>Imagery</a:t>
            </a:r>
            <a:endParaRPr lang="en-US" sz="3600" b="1" dirty="0">
              <a:solidFill>
                <a:srgbClr val="F9A200"/>
              </a:solidFill>
            </a:endParaRPr>
          </a:p>
        </p:txBody>
      </p:sp>
      <p:sp>
        <p:nvSpPr>
          <p:cNvPr id="3" name="Content Placeholder 2"/>
          <p:cNvSpPr>
            <a:spLocks noGrp="1"/>
          </p:cNvSpPr>
          <p:nvPr>
            <p:ph sz="quarter" idx="13"/>
          </p:nvPr>
        </p:nvSpPr>
        <p:spPr/>
        <p:txBody>
          <a:bodyPr/>
          <a:lstStyle/>
          <a:p>
            <a:pPr fontAlgn="auto">
              <a:buFont typeface="Arial" pitchFamily="34" charset="0"/>
              <a:buChar char="•"/>
              <a:defRPr/>
            </a:pPr>
            <a:r>
              <a:rPr lang="en-US" sz="2800" b="1" dirty="0" smtClean="0"/>
              <a:t>Approach to doing guided imagery.</a:t>
            </a:r>
          </a:p>
          <a:p>
            <a:pPr lvl="1" fontAlgn="auto">
              <a:buFont typeface="Arial" pitchFamily="34" charset="0"/>
              <a:buChar char="•"/>
              <a:defRPr/>
            </a:pPr>
            <a:r>
              <a:rPr lang="en-US" sz="2400" b="1" dirty="0" smtClean="0"/>
              <a:t>Encourage the person to imagine a place or setting they love. If needed, show them pictures of scenes that are calming and peaceful. Have them imagine they are in the picture. </a:t>
            </a:r>
          </a:p>
          <a:p>
            <a:pPr lvl="1" fontAlgn="auto">
              <a:buFont typeface="Arial" pitchFamily="34" charset="0"/>
              <a:buChar char="•"/>
              <a:defRPr/>
            </a:pPr>
            <a:r>
              <a:rPr lang="en-US" sz="2400" b="1" dirty="0" smtClean="0"/>
              <a:t>Ask </a:t>
            </a:r>
            <a:r>
              <a:rPr lang="en-US" sz="2400" b="1" dirty="0"/>
              <a:t>them to describe the sounds, the sights, the smells…</a:t>
            </a:r>
          </a:p>
          <a:p>
            <a:pPr lvl="1" fontAlgn="auto">
              <a:buFont typeface="Arial" pitchFamily="34" charset="0"/>
              <a:buChar char="•"/>
              <a:defRPr/>
            </a:pPr>
            <a:endParaRPr lang="en-US" sz="2400" b="1" dirty="0" smtClean="0">
              <a:solidFill>
                <a:schemeClr val="bg2">
                  <a:lumMod val="25000"/>
                </a:schemeClr>
              </a:solidFill>
            </a:endParaRPr>
          </a:p>
        </p:txBody>
      </p:sp>
      <p:pic>
        <p:nvPicPr>
          <p:cNvPr id="77827" name="Picture 3"/>
          <p:cNvPicPr>
            <a:picLocks noChangeAspect="1"/>
          </p:cNvPicPr>
          <p:nvPr/>
        </p:nvPicPr>
        <p:blipFill>
          <a:blip r:embed="rId3"/>
          <a:srcRect/>
          <a:stretch>
            <a:fillRect/>
          </a:stretch>
        </p:blipFill>
        <p:spPr bwMode="auto">
          <a:xfrm>
            <a:off x="330200" y="4856163"/>
            <a:ext cx="2092325" cy="1468437"/>
          </a:xfrm>
          <a:prstGeom prst="rect">
            <a:avLst/>
          </a:prstGeom>
          <a:noFill/>
          <a:ln w="9525">
            <a:noFill/>
            <a:miter lim="800000"/>
            <a:headEnd/>
            <a:tailEnd/>
          </a:ln>
        </p:spPr>
      </p:pic>
      <p:pic>
        <p:nvPicPr>
          <p:cNvPr id="77828" name="Picture 4"/>
          <p:cNvPicPr>
            <a:picLocks noChangeAspect="1"/>
          </p:cNvPicPr>
          <p:nvPr/>
        </p:nvPicPr>
        <p:blipFill>
          <a:blip r:embed="rId4"/>
          <a:srcRect/>
          <a:stretch>
            <a:fillRect/>
          </a:stretch>
        </p:blipFill>
        <p:spPr bwMode="auto">
          <a:xfrm>
            <a:off x="2228850" y="5192713"/>
            <a:ext cx="2295525" cy="1466850"/>
          </a:xfrm>
          <a:prstGeom prst="rect">
            <a:avLst/>
          </a:prstGeom>
          <a:noFill/>
          <a:ln w="9525">
            <a:noFill/>
            <a:miter lim="800000"/>
            <a:headEnd/>
            <a:tailEnd/>
          </a:ln>
        </p:spPr>
      </p:pic>
      <p:pic>
        <p:nvPicPr>
          <p:cNvPr id="77829" name="Picture 6"/>
          <p:cNvPicPr>
            <a:picLocks noChangeAspect="1"/>
          </p:cNvPicPr>
          <p:nvPr/>
        </p:nvPicPr>
        <p:blipFill>
          <a:blip r:embed="rId5"/>
          <a:srcRect/>
          <a:stretch>
            <a:fillRect/>
          </a:stretch>
        </p:blipFill>
        <p:spPr bwMode="auto">
          <a:xfrm>
            <a:off x="4378325" y="4876800"/>
            <a:ext cx="2297113" cy="1722438"/>
          </a:xfrm>
          <a:prstGeom prst="rect">
            <a:avLst/>
          </a:prstGeom>
          <a:noFill/>
          <a:ln w="9525">
            <a:noFill/>
            <a:miter lim="800000"/>
            <a:headEnd/>
            <a:tailEnd/>
          </a:ln>
        </p:spPr>
      </p:pic>
      <p:pic>
        <p:nvPicPr>
          <p:cNvPr id="77830" name="Picture 2"/>
          <p:cNvPicPr>
            <a:picLocks noChangeAspect="1" noChangeArrowheads="1"/>
          </p:cNvPicPr>
          <p:nvPr/>
        </p:nvPicPr>
        <p:blipFill>
          <a:blip r:embed="rId6"/>
          <a:srcRect/>
          <a:stretch>
            <a:fillRect/>
          </a:stretch>
        </p:blipFill>
        <p:spPr bwMode="auto">
          <a:xfrm>
            <a:off x="6472238" y="5192713"/>
            <a:ext cx="2100262" cy="1406525"/>
          </a:xfrm>
          <a:prstGeom prst="rect">
            <a:avLst/>
          </a:prstGeom>
          <a:noFill/>
          <a:ln w="9525">
            <a:noFill/>
            <a:miter lim="800000"/>
            <a:headEnd/>
            <a:tailEnd/>
          </a:ln>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b="1" dirty="0" smtClean="0">
                <a:solidFill>
                  <a:srgbClr val="F9A200"/>
                </a:solidFill>
              </a:rPr>
              <a:t>Deep Breathing</a:t>
            </a:r>
            <a:endParaRPr lang="en-US" sz="3600" b="1" dirty="0">
              <a:solidFill>
                <a:srgbClr val="F9A200"/>
              </a:solidFill>
            </a:endParaRPr>
          </a:p>
        </p:txBody>
      </p:sp>
      <p:sp>
        <p:nvSpPr>
          <p:cNvPr id="3" name="Content Placeholder 2"/>
          <p:cNvSpPr>
            <a:spLocks noGrp="1"/>
          </p:cNvSpPr>
          <p:nvPr>
            <p:ph sz="quarter" idx="13"/>
          </p:nvPr>
        </p:nvSpPr>
        <p:spPr/>
        <p:txBody>
          <a:bodyPr>
            <a:normAutofit fontScale="85000" lnSpcReduction="20000"/>
          </a:bodyPr>
          <a:lstStyle/>
          <a:p>
            <a:pPr fontAlgn="auto">
              <a:buFont typeface="Arial" pitchFamily="34" charset="0"/>
              <a:buChar char="•"/>
              <a:defRPr/>
            </a:pPr>
            <a:r>
              <a:rPr lang="en-US" sz="2800" b="1" dirty="0" smtClean="0"/>
              <a:t>Slow, deep breathes-relax the body, reduce stress, and serve as a distraction.</a:t>
            </a:r>
          </a:p>
          <a:p>
            <a:pPr fontAlgn="auto">
              <a:buFont typeface="Arial" pitchFamily="34" charset="0"/>
              <a:buChar char="•"/>
              <a:defRPr/>
            </a:pPr>
            <a:r>
              <a:rPr lang="en-US" sz="2800" b="1" dirty="0" smtClean="0"/>
              <a:t>Approach to deep breathing- </a:t>
            </a:r>
          </a:p>
          <a:p>
            <a:pPr lvl="1" fontAlgn="auto">
              <a:buFont typeface="Arial" pitchFamily="34" charset="0"/>
              <a:buChar char="•"/>
              <a:defRPr/>
            </a:pPr>
            <a:r>
              <a:rPr lang="en-US" sz="2400" b="1" dirty="0" smtClean="0"/>
              <a:t>Breathe from the abdomen.</a:t>
            </a:r>
          </a:p>
          <a:p>
            <a:pPr lvl="1" fontAlgn="auto">
              <a:buFont typeface="Arial" pitchFamily="34" charset="0"/>
              <a:buChar char="•"/>
              <a:defRPr/>
            </a:pPr>
            <a:r>
              <a:rPr lang="en-US" sz="2400" b="1" dirty="0" smtClean="0"/>
              <a:t>Take in a slow, deep breaths, hold breath</a:t>
            </a:r>
          </a:p>
          <a:p>
            <a:pPr marL="457200" lvl="1" indent="0" fontAlgn="auto">
              <a:buFont typeface="Arial" pitchFamily="34" charset="0"/>
              <a:buNone/>
              <a:defRPr/>
            </a:pPr>
            <a:r>
              <a:rPr lang="en-US" sz="2400" b="1" dirty="0"/>
              <a:t>	</a:t>
            </a:r>
            <a:r>
              <a:rPr lang="en-US" sz="2400" b="1" dirty="0" smtClean="0"/>
              <a:t>to the count of 4, and </a:t>
            </a:r>
            <a:r>
              <a:rPr lang="en-US" sz="2400" b="1" smtClean="0"/>
              <a:t>let it </a:t>
            </a:r>
            <a:r>
              <a:rPr lang="en-US" sz="2400" b="1" dirty="0" smtClean="0"/>
              <a:t>out. </a:t>
            </a:r>
          </a:p>
          <a:p>
            <a:pPr lvl="1" fontAlgn="auto">
              <a:buFont typeface="Arial" pitchFamily="34" charset="0"/>
              <a:buChar char="•"/>
              <a:defRPr/>
            </a:pPr>
            <a:r>
              <a:rPr lang="en-US" sz="2400" b="1" dirty="0" smtClean="0"/>
              <a:t>Breath in through the nose </a:t>
            </a:r>
          </a:p>
          <a:p>
            <a:pPr marL="457200" lvl="1" indent="0" fontAlgn="auto">
              <a:buFont typeface="Arial" pitchFamily="34" charset="0"/>
              <a:buNone/>
              <a:defRPr/>
            </a:pPr>
            <a:r>
              <a:rPr lang="en-US" sz="2400" b="1" dirty="0"/>
              <a:t>	</a:t>
            </a:r>
            <a:r>
              <a:rPr lang="en-US" sz="2400" b="1" dirty="0" smtClean="0"/>
              <a:t>and out through the mouth.</a:t>
            </a:r>
          </a:p>
          <a:p>
            <a:pPr lvl="1" fontAlgn="auto">
              <a:buFont typeface="Arial" pitchFamily="34" charset="0"/>
              <a:buChar char="•"/>
              <a:defRPr/>
            </a:pPr>
            <a:r>
              <a:rPr lang="en-US" sz="2400" b="1" dirty="0" smtClean="0">
                <a:solidFill>
                  <a:srgbClr val="FF0000"/>
                </a:solidFill>
              </a:rPr>
              <a:t>Do not</a:t>
            </a:r>
            <a:r>
              <a:rPr lang="en-US" sz="2400" b="1" dirty="0" smtClean="0"/>
              <a:t> use if deep breaths increase </a:t>
            </a:r>
          </a:p>
          <a:p>
            <a:pPr lvl="1" fontAlgn="auto">
              <a:buFont typeface="Arial" pitchFamily="34" charset="0"/>
              <a:buNone/>
              <a:defRPr/>
            </a:pPr>
            <a:r>
              <a:rPr lang="en-US" sz="2400" b="1" dirty="0"/>
              <a:t>	</a:t>
            </a:r>
            <a:r>
              <a:rPr lang="en-US" sz="2400" b="1" dirty="0" smtClean="0"/>
              <a:t>pain.</a:t>
            </a:r>
          </a:p>
          <a:p>
            <a:pPr marL="457200" lvl="1" indent="0" fontAlgn="auto">
              <a:buFont typeface="Arial" pitchFamily="34" charset="0"/>
              <a:buNone/>
              <a:defRPr/>
            </a:pPr>
            <a:endParaRPr lang="en-US" sz="2400" b="1" dirty="0"/>
          </a:p>
        </p:txBody>
      </p:sp>
      <p:pic>
        <p:nvPicPr>
          <p:cNvPr id="79875" name="Picture 2"/>
          <p:cNvPicPr>
            <a:picLocks noChangeAspect="1" noChangeArrowheads="1"/>
          </p:cNvPicPr>
          <p:nvPr/>
        </p:nvPicPr>
        <p:blipFill>
          <a:blip r:embed="rId3"/>
          <a:srcRect/>
          <a:stretch>
            <a:fillRect/>
          </a:stretch>
        </p:blipFill>
        <p:spPr bwMode="auto">
          <a:xfrm>
            <a:off x="6807200" y="2292350"/>
            <a:ext cx="1719263" cy="3219450"/>
          </a:xfrm>
          <a:prstGeom prst="rect">
            <a:avLst/>
          </a:prstGeom>
          <a:noFill/>
          <a:ln w="9525">
            <a:noFill/>
            <a:miter lim="800000"/>
            <a:headEnd/>
            <a:tailEnd/>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lang="en-US" sz="3600" b="1" dirty="0" smtClean="0">
                <a:solidFill>
                  <a:schemeClr val="tx2">
                    <a:shade val="85000"/>
                    <a:satMod val="150000"/>
                  </a:schemeClr>
                </a:solidFill>
              </a:rPr>
              <a:t>Progressive Muscle </a:t>
            </a:r>
            <a:r>
              <a:rPr sz="3600" b="1" dirty="0" smtClean="0">
                <a:solidFill>
                  <a:schemeClr val="tx2">
                    <a:shade val="85000"/>
                    <a:satMod val="150000"/>
                  </a:schemeClr>
                </a:solidFill>
              </a:rPr>
              <a:t>Relaxation</a:t>
            </a:r>
            <a:endParaRPr sz="3600" b="1" dirty="0">
              <a:solidFill>
                <a:schemeClr val="tx2">
                  <a:shade val="85000"/>
                  <a:satMod val="150000"/>
                </a:schemeClr>
              </a:solidFill>
            </a:endParaRPr>
          </a:p>
        </p:txBody>
      </p:sp>
      <p:sp>
        <p:nvSpPr>
          <p:cNvPr id="35843" name="Content Placeholder 2"/>
          <p:cNvSpPr>
            <a:spLocks noGrp="1"/>
          </p:cNvSpPr>
          <p:nvPr>
            <p:ph sz="quarter" idx="13"/>
          </p:nvPr>
        </p:nvSpPr>
        <p:spPr/>
        <p:txBody>
          <a:bodyPr>
            <a:normAutofit lnSpcReduction="10000"/>
          </a:bodyPr>
          <a:lstStyle/>
          <a:p>
            <a:pPr fontAlgn="auto">
              <a:spcBef>
                <a:spcPct val="0"/>
              </a:spcBef>
              <a:buFont typeface="Arial" pitchFamily="34" charset="0"/>
              <a:buChar char="•"/>
              <a:defRPr/>
            </a:pPr>
            <a:r>
              <a:rPr lang="en-US" sz="2800" b="1" dirty="0" smtClean="0"/>
              <a:t>Helps relieve stress and promotes relaxation.</a:t>
            </a:r>
          </a:p>
          <a:p>
            <a:pPr fontAlgn="auto">
              <a:spcBef>
                <a:spcPct val="0"/>
              </a:spcBef>
              <a:buFont typeface="Arial" pitchFamily="34" charset="0"/>
              <a:buChar char="•"/>
              <a:defRPr/>
            </a:pPr>
            <a:r>
              <a:rPr lang="en-US" sz="2800" b="1" dirty="0" smtClean="0"/>
              <a:t>Residents may need to be coached in conducting this exercise.</a:t>
            </a:r>
          </a:p>
          <a:p>
            <a:pPr fontAlgn="auto">
              <a:spcBef>
                <a:spcPct val="0"/>
              </a:spcBef>
              <a:buFont typeface="Arial" pitchFamily="34" charset="0"/>
              <a:buChar char="•"/>
              <a:defRPr/>
            </a:pPr>
            <a:r>
              <a:rPr lang="en-US" sz="2800" b="1" dirty="0" smtClean="0"/>
              <a:t>Approach to progressive muscle relaxation-</a:t>
            </a:r>
          </a:p>
          <a:p>
            <a:pPr lvl="1" fontAlgn="auto">
              <a:spcBef>
                <a:spcPct val="0"/>
              </a:spcBef>
              <a:buFont typeface="Arial" pitchFamily="34" charset="0"/>
              <a:buChar char="•"/>
              <a:defRPr/>
            </a:pPr>
            <a:r>
              <a:rPr lang="en-US" sz="2000" b="1" dirty="0" smtClean="0"/>
              <a:t>Start with one part of the body, usually a foot.</a:t>
            </a:r>
          </a:p>
          <a:p>
            <a:pPr lvl="1" fontAlgn="auto">
              <a:spcBef>
                <a:spcPct val="0"/>
              </a:spcBef>
              <a:buFont typeface="Arial" pitchFamily="34" charset="0"/>
              <a:buChar char="•"/>
              <a:defRPr/>
            </a:pPr>
            <a:r>
              <a:rPr lang="en-US" sz="2000" b="1" dirty="0" smtClean="0"/>
              <a:t>Have the resident tighten the muscles in the foot and hold it to the count of 10.</a:t>
            </a:r>
          </a:p>
          <a:p>
            <a:pPr lvl="1" fontAlgn="auto">
              <a:spcBef>
                <a:spcPct val="0"/>
              </a:spcBef>
              <a:buFont typeface="Arial" pitchFamily="34" charset="0"/>
              <a:buChar char="•"/>
              <a:defRPr/>
            </a:pPr>
            <a:r>
              <a:rPr lang="en-US" sz="2000" b="1" dirty="0" smtClean="0"/>
              <a:t>Have them slowly relax the muscles in the foot and feel the tension melt away.</a:t>
            </a:r>
          </a:p>
          <a:p>
            <a:pPr lvl="1" fontAlgn="auto">
              <a:spcBef>
                <a:spcPct val="0"/>
              </a:spcBef>
              <a:buFont typeface="Arial" pitchFamily="34" charset="0"/>
              <a:buChar char="•"/>
              <a:defRPr/>
            </a:pPr>
            <a:r>
              <a:rPr lang="en-US" sz="2000" b="1" dirty="0" smtClean="0"/>
              <a:t>Continue this with the other foot, the leg, the buttocks, and other muscle groups working up to the face.</a:t>
            </a:r>
          </a:p>
          <a:p>
            <a:pPr fontAlgn="auto">
              <a:spcBef>
                <a:spcPct val="0"/>
              </a:spcBef>
              <a:buFont typeface="Arial" pitchFamily="34" charset="0"/>
              <a:buChar char="•"/>
              <a:defRPr/>
            </a:pPr>
            <a:endParaRPr lang="en-US" sz="2800" b="1" dirty="0" smtClean="0">
              <a:solidFill>
                <a:schemeClr val="bg2">
                  <a:lumMod val="25000"/>
                </a:schemeClr>
              </a:solidFill>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b="1" dirty="0">
                <a:solidFill>
                  <a:srgbClr val="F9A200"/>
                </a:solidFill>
              </a:rPr>
              <a:t>Distraction</a:t>
            </a:r>
          </a:p>
        </p:txBody>
      </p:sp>
      <p:sp>
        <p:nvSpPr>
          <p:cNvPr id="3" name="Content Placeholder 2"/>
          <p:cNvSpPr>
            <a:spLocks noGrp="1"/>
          </p:cNvSpPr>
          <p:nvPr>
            <p:ph sz="quarter" idx="13"/>
          </p:nvPr>
        </p:nvSpPr>
        <p:spPr/>
        <p:txBody>
          <a:bodyPr>
            <a:normAutofit fontScale="92500" lnSpcReduction="10000"/>
          </a:bodyPr>
          <a:lstStyle/>
          <a:p>
            <a:pPr fontAlgn="auto">
              <a:buFont typeface="Arial" pitchFamily="34" charset="0"/>
              <a:buChar char="•"/>
              <a:defRPr/>
            </a:pPr>
            <a:r>
              <a:rPr lang="en-US" sz="3600" b="1" dirty="0"/>
              <a:t>Considerations/precautions</a:t>
            </a:r>
          </a:p>
          <a:p>
            <a:pPr marL="914400" lvl="1" indent="-457200" fontAlgn="auto">
              <a:buFont typeface="Arial" pitchFamily="34" charset="0"/>
              <a:buChar char="•"/>
              <a:defRPr/>
            </a:pPr>
            <a:r>
              <a:rPr lang="en-US" sz="3200" b="1" dirty="0"/>
              <a:t>Most effective for </a:t>
            </a:r>
            <a:r>
              <a:rPr lang="en-US" sz="3200" b="1" dirty="0" smtClean="0"/>
              <a:t>mild pain if used alone. </a:t>
            </a:r>
          </a:p>
          <a:p>
            <a:pPr marL="914400" lvl="1" indent="-457200" fontAlgn="auto">
              <a:buFont typeface="Arial" pitchFamily="34" charset="0"/>
              <a:buChar char="•"/>
              <a:defRPr/>
            </a:pPr>
            <a:r>
              <a:rPr lang="en-US" sz="3200" b="1" dirty="0" smtClean="0"/>
              <a:t>Most effective for moderate </a:t>
            </a:r>
            <a:r>
              <a:rPr lang="en-US" sz="3200" b="1" dirty="0"/>
              <a:t>to severe pain if used</a:t>
            </a:r>
            <a:r>
              <a:rPr lang="en-US" sz="3200" b="1" dirty="0">
                <a:solidFill>
                  <a:schemeClr val="bg2">
                    <a:lumMod val="25000"/>
                  </a:schemeClr>
                </a:solidFill>
              </a:rPr>
              <a:t> </a:t>
            </a:r>
            <a:r>
              <a:rPr lang="en-US" sz="3200" b="1" u="sng" dirty="0">
                <a:solidFill>
                  <a:srgbClr val="FF0000"/>
                </a:solidFill>
              </a:rPr>
              <a:t>with</a:t>
            </a:r>
            <a:r>
              <a:rPr lang="en-US" sz="3200" b="1" dirty="0">
                <a:solidFill>
                  <a:srgbClr val="FF0000"/>
                </a:solidFill>
              </a:rPr>
              <a:t> </a:t>
            </a:r>
            <a:r>
              <a:rPr lang="en-US" sz="3200" b="1" dirty="0"/>
              <a:t>a pain medication.</a:t>
            </a:r>
          </a:p>
          <a:p>
            <a:pPr marL="914400" lvl="1" indent="-457200" fontAlgn="auto">
              <a:buFont typeface="Arial" pitchFamily="34" charset="0"/>
              <a:buChar char="•"/>
              <a:defRPr/>
            </a:pPr>
            <a:r>
              <a:rPr lang="en-US" sz="3200" b="1" dirty="0"/>
              <a:t>Do not doubt that the person is in pain just because they can be distracted.</a:t>
            </a:r>
          </a:p>
          <a:p>
            <a:pPr marL="914400" lvl="1" indent="-457200" fontAlgn="auto">
              <a:buFont typeface="Arial" pitchFamily="34" charset="0"/>
              <a:buChar char="•"/>
              <a:defRPr/>
            </a:pPr>
            <a:r>
              <a:rPr lang="en-US" sz="3200" b="1" dirty="0" smtClean="0"/>
              <a:t>The effect is </a:t>
            </a:r>
            <a:r>
              <a:rPr lang="en-US" sz="3200" b="1" dirty="0"/>
              <a:t>not likely to last for a long period.</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Music</a:t>
            </a:r>
          </a:p>
        </p:txBody>
      </p:sp>
      <p:sp>
        <p:nvSpPr>
          <p:cNvPr id="37891" name="Content Placeholder 2"/>
          <p:cNvSpPr>
            <a:spLocks noGrp="1"/>
          </p:cNvSpPr>
          <p:nvPr>
            <p:ph sz="quarter" idx="13"/>
          </p:nvPr>
        </p:nvSpPr>
        <p:spPr>
          <a:xfrm>
            <a:off x="457200" y="1600200"/>
            <a:ext cx="4675188" cy="4525963"/>
          </a:xfrm>
        </p:spPr>
        <p:txBody>
          <a:bodyPr/>
          <a:lstStyle/>
          <a:p>
            <a:pPr fontAlgn="auto">
              <a:spcBef>
                <a:spcPct val="0"/>
              </a:spcBef>
              <a:buFont typeface="Arial" pitchFamily="34" charset="0"/>
              <a:buChar char="•"/>
              <a:defRPr/>
            </a:pPr>
            <a:r>
              <a:rPr lang="en-US" sz="3600" b="1" dirty="0" smtClean="0"/>
              <a:t>Music is used to—</a:t>
            </a:r>
          </a:p>
          <a:p>
            <a:pPr lvl="1" fontAlgn="auto">
              <a:spcBef>
                <a:spcPct val="0"/>
              </a:spcBef>
              <a:buFont typeface="Arial" pitchFamily="34" charset="0"/>
              <a:buChar char="•"/>
              <a:defRPr/>
            </a:pPr>
            <a:r>
              <a:rPr lang="en-US" sz="2800" b="1" dirty="0" smtClean="0"/>
              <a:t>encourage emotional expression </a:t>
            </a:r>
          </a:p>
          <a:p>
            <a:pPr lvl="1" fontAlgn="auto">
              <a:spcBef>
                <a:spcPct val="0"/>
              </a:spcBef>
              <a:buFont typeface="Arial" pitchFamily="34" charset="0"/>
              <a:buChar char="•"/>
              <a:defRPr/>
            </a:pPr>
            <a:r>
              <a:rPr lang="en-US" sz="2800" b="1" dirty="0" smtClean="0"/>
              <a:t>relieve pain</a:t>
            </a:r>
          </a:p>
          <a:p>
            <a:pPr lvl="1" fontAlgn="auto">
              <a:spcBef>
                <a:spcPct val="0"/>
              </a:spcBef>
              <a:buFont typeface="Arial" pitchFamily="34" charset="0"/>
              <a:buChar char="•"/>
              <a:defRPr/>
            </a:pPr>
            <a:r>
              <a:rPr lang="en-US" sz="2800" b="1" dirty="0" smtClean="0"/>
              <a:t>provide an overall sense of well-being </a:t>
            </a:r>
          </a:p>
          <a:p>
            <a:pPr lvl="1" fontAlgn="auto">
              <a:spcBef>
                <a:spcPct val="0"/>
              </a:spcBef>
              <a:buFont typeface="Arial" pitchFamily="34" charset="0"/>
              <a:buChar char="•"/>
              <a:defRPr/>
            </a:pPr>
            <a:r>
              <a:rPr lang="en-US" sz="2800" b="1" dirty="0" smtClean="0"/>
              <a:t>relieve stress</a:t>
            </a:r>
          </a:p>
          <a:p>
            <a:pPr lvl="1" fontAlgn="auto">
              <a:spcBef>
                <a:spcPct val="0"/>
              </a:spcBef>
              <a:buFont typeface="Wingdings 2" charset="2"/>
              <a:buNone/>
              <a:defRPr/>
            </a:pPr>
            <a:endParaRPr lang="en-US" sz="2800" dirty="0" smtClean="0"/>
          </a:p>
          <a:p>
            <a:pPr lvl="1" fontAlgn="auto">
              <a:spcBef>
                <a:spcPct val="0"/>
              </a:spcBef>
              <a:buFont typeface="Wingdings 2" charset="2"/>
              <a:buNone/>
              <a:defRPr/>
            </a:pPr>
            <a:r>
              <a:rPr lang="en-US" sz="1100" dirty="0">
                <a:hlinkClick r:id="rId3"/>
              </a:rPr>
              <a:t>http://</a:t>
            </a:r>
            <a:r>
              <a:rPr lang="en-US" sz="1100" dirty="0" smtClean="0">
                <a:hlinkClick r:id="rId3"/>
              </a:rPr>
              <a:t>www.youtube.com/watch?v=aPRkgkZHjqI</a:t>
            </a:r>
            <a:endParaRPr lang="en-US" sz="1100" dirty="0" smtClean="0"/>
          </a:p>
          <a:p>
            <a:pPr lvl="1" fontAlgn="auto">
              <a:spcBef>
                <a:spcPct val="0"/>
              </a:spcBef>
              <a:buFont typeface="Wingdings 2" charset="2"/>
              <a:buNone/>
              <a:defRPr/>
            </a:pPr>
            <a:endParaRPr lang="en-US" sz="1100" dirty="0"/>
          </a:p>
          <a:p>
            <a:pPr lvl="1" fontAlgn="auto">
              <a:spcBef>
                <a:spcPct val="0"/>
              </a:spcBef>
              <a:buFont typeface="Wingdings 2" charset="2"/>
              <a:buNone/>
              <a:defRPr/>
            </a:pPr>
            <a:endParaRPr lang="en-US" sz="1100" dirty="0" smtClean="0"/>
          </a:p>
        </p:txBody>
      </p:sp>
      <p:pic>
        <p:nvPicPr>
          <p:cNvPr id="86019" name="Picture 5" descr="imagesCAOKKE39.jpg"/>
          <p:cNvPicPr>
            <a:picLocks noChangeAspect="1"/>
          </p:cNvPicPr>
          <p:nvPr/>
        </p:nvPicPr>
        <p:blipFill>
          <a:blip r:embed="rId4"/>
          <a:srcRect/>
          <a:stretch>
            <a:fillRect/>
          </a:stretch>
        </p:blipFill>
        <p:spPr bwMode="auto">
          <a:xfrm>
            <a:off x="5324475" y="1976438"/>
            <a:ext cx="3362325" cy="24399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fontAlgn="auto">
              <a:spcBef>
                <a:spcPts val="0"/>
              </a:spcBef>
              <a:spcAft>
                <a:spcPts val="0"/>
              </a:spcAft>
              <a:defRPr/>
            </a:pPr>
            <a:r>
              <a:rPr sz="3600" b="1" dirty="0">
                <a:solidFill>
                  <a:schemeClr val="tx2">
                    <a:shade val="85000"/>
                    <a:satMod val="150000"/>
                  </a:schemeClr>
                </a:solidFill>
              </a:rPr>
              <a:t>Cautions in the Use of Music</a:t>
            </a:r>
          </a:p>
        </p:txBody>
      </p:sp>
      <p:sp>
        <p:nvSpPr>
          <p:cNvPr id="3" name="Content Placeholder 2"/>
          <p:cNvSpPr>
            <a:spLocks noGrp="1"/>
          </p:cNvSpPr>
          <p:nvPr>
            <p:ph sz="quarter" idx="13"/>
          </p:nvPr>
        </p:nvSpPr>
        <p:spPr/>
        <p:txBody>
          <a:bodyPr/>
          <a:lstStyle/>
          <a:p>
            <a:pPr fontAlgn="auto">
              <a:spcBef>
                <a:spcPts val="0"/>
              </a:spcBef>
              <a:spcAft>
                <a:spcPts val="0"/>
              </a:spcAft>
              <a:buFont typeface="Wingdings 2" pitchFamily="18" charset="2"/>
              <a:buChar char=""/>
              <a:defRPr/>
            </a:pPr>
            <a:r>
              <a:rPr lang="en-US" sz="3600" b="1" dirty="0" smtClean="0"/>
              <a:t>Taste in music is very individual.</a:t>
            </a:r>
          </a:p>
          <a:p>
            <a:pPr fontAlgn="auto">
              <a:spcBef>
                <a:spcPts val="0"/>
              </a:spcBef>
              <a:spcAft>
                <a:spcPts val="0"/>
              </a:spcAft>
              <a:buFont typeface="Wingdings 2" pitchFamily="18" charset="2"/>
              <a:buChar char=""/>
              <a:defRPr/>
            </a:pPr>
            <a:r>
              <a:rPr lang="en-US" sz="3600" b="1" dirty="0" smtClean="0"/>
              <a:t>It the music is distasteful to a person, it can increase agitation and discomfort.</a:t>
            </a:r>
          </a:p>
          <a:p>
            <a:pPr indent="-274320" fontAlgn="auto">
              <a:spcBef>
                <a:spcPts val="0"/>
              </a:spcBef>
              <a:spcAft>
                <a:spcPts val="0"/>
              </a:spcAft>
              <a:buFont typeface="Wingdings 2" pitchFamily="18" charset="2"/>
              <a:buChar char=""/>
              <a:defRPr/>
            </a:pPr>
            <a:endParaRPr lang="en-US" dirty="0"/>
          </a:p>
        </p:txBody>
      </p:sp>
      <p:pic>
        <p:nvPicPr>
          <p:cNvPr id="88067" name="Picture 3"/>
          <p:cNvPicPr>
            <a:picLocks noChangeAspect="1"/>
          </p:cNvPicPr>
          <p:nvPr/>
        </p:nvPicPr>
        <p:blipFill>
          <a:blip r:embed="rId3"/>
          <a:srcRect/>
          <a:stretch>
            <a:fillRect/>
          </a:stretch>
        </p:blipFill>
        <p:spPr bwMode="auto">
          <a:xfrm>
            <a:off x="4778375" y="3752850"/>
            <a:ext cx="1781175" cy="1866900"/>
          </a:xfrm>
          <a:prstGeom prst="rect">
            <a:avLst/>
          </a:prstGeom>
          <a:noFill/>
          <a:ln w="9525">
            <a:noFill/>
            <a:miter lim="800000"/>
            <a:headEnd/>
            <a:tailEnd/>
          </a:ln>
        </p:spPr>
      </p:pic>
      <p:pic>
        <p:nvPicPr>
          <p:cNvPr id="88068" name="Picture 4"/>
          <p:cNvPicPr>
            <a:picLocks noChangeAspect="1"/>
          </p:cNvPicPr>
          <p:nvPr/>
        </p:nvPicPr>
        <p:blipFill>
          <a:blip r:embed="rId4"/>
          <a:srcRect/>
          <a:stretch>
            <a:fillRect/>
          </a:stretch>
        </p:blipFill>
        <p:spPr bwMode="auto">
          <a:xfrm>
            <a:off x="2044700" y="3902075"/>
            <a:ext cx="2447925" cy="18669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fontAlgn="auto">
              <a:buFont typeface="Arial" pitchFamily="34" charset="0"/>
              <a:buChar char="•"/>
              <a:defRPr/>
            </a:pPr>
            <a:r>
              <a:rPr lang="en-US" sz="3200" dirty="0" smtClean="0"/>
              <a:t>Animals can both distract and calm persons in pain, helping them to relax.</a:t>
            </a:r>
            <a:endParaRPr lang="en-US" sz="3200" dirty="0"/>
          </a:p>
        </p:txBody>
      </p:sp>
      <p:pic>
        <p:nvPicPr>
          <p:cNvPr id="90114" name="Content Placeholder 4"/>
          <p:cNvPicPr>
            <a:picLocks noGrp="1" noChangeAspect="1"/>
          </p:cNvPicPr>
          <p:nvPr>
            <p:ph sz="quarter" idx="14"/>
          </p:nvPr>
        </p:nvPicPr>
        <p:blipFill>
          <a:blip r:embed="rId3"/>
          <a:srcRect/>
          <a:stretch>
            <a:fillRect/>
          </a:stretch>
        </p:blipFill>
        <p:spPr bwMode="auto">
          <a:xfrm>
            <a:off x="4835525" y="1855788"/>
            <a:ext cx="3232150" cy="2420937"/>
          </a:xfrm>
        </p:spPr>
      </p:pic>
      <p:sp>
        <p:nvSpPr>
          <p:cNvPr id="2" name="Title 1"/>
          <p:cNvSpPr>
            <a:spLocks noGrp="1"/>
          </p:cNvSpPr>
          <p:nvPr>
            <p:ph type="title"/>
          </p:nvPr>
        </p:nvSpPr>
        <p:spPr/>
        <p:txBody>
          <a:bodyPr/>
          <a:lstStyle/>
          <a:p>
            <a:pPr fontAlgn="auto">
              <a:spcAft>
                <a:spcPts val="0"/>
              </a:spcAft>
              <a:defRPr/>
            </a:pPr>
            <a:r>
              <a:rPr lang="en-US" sz="3600" b="1" dirty="0" smtClean="0">
                <a:solidFill>
                  <a:srgbClr val="F9A200"/>
                </a:solidFill>
              </a:rPr>
              <a:t>Pet Therapy</a:t>
            </a:r>
            <a:endParaRPr lang="en-US" sz="3600" b="1" dirty="0">
              <a:solidFill>
                <a:srgbClr val="F9A2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Bef>
                <a:spcPts val="0"/>
              </a:spcBef>
              <a:spcAft>
                <a:spcPts val="0"/>
              </a:spcAft>
              <a:defRPr/>
            </a:pPr>
            <a:r>
              <a:rPr sz="3600" b="1" dirty="0">
                <a:solidFill>
                  <a:schemeClr val="tx2">
                    <a:shade val="85000"/>
                    <a:satMod val="150000"/>
                  </a:schemeClr>
                </a:solidFill>
              </a:rPr>
              <a:t>Other Forms of Nondrug Therapy</a:t>
            </a:r>
          </a:p>
        </p:txBody>
      </p:sp>
      <p:sp>
        <p:nvSpPr>
          <p:cNvPr id="40963" name="Content Placeholder 2"/>
          <p:cNvSpPr>
            <a:spLocks noGrp="1"/>
          </p:cNvSpPr>
          <p:nvPr>
            <p:ph sz="quarter" idx="13"/>
          </p:nvPr>
        </p:nvSpPr>
        <p:spPr/>
        <p:txBody>
          <a:bodyPr/>
          <a:lstStyle/>
          <a:p>
            <a:pPr fontAlgn="auto">
              <a:spcBef>
                <a:spcPct val="0"/>
              </a:spcBef>
              <a:buFont typeface="Arial" pitchFamily="34" charset="0"/>
              <a:buChar char="•"/>
              <a:defRPr/>
            </a:pPr>
            <a:r>
              <a:rPr lang="en-US" sz="3200" b="1" dirty="0" smtClean="0"/>
              <a:t>Vibration </a:t>
            </a:r>
          </a:p>
          <a:p>
            <a:pPr lvl="1" fontAlgn="auto">
              <a:spcBef>
                <a:spcPct val="0"/>
              </a:spcBef>
              <a:buFont typeface="Arial" pitchFamily="34" charset="0"/>
              <a:buChar char="•"/>
              <a:defRPr/>
            </a:pPr>
            <a:r>
              <a:rPr lang="en-US" sz="2800" b="1" dirty="0" smtClean="0"/>
              <a:t>Can help with chronic muscle pain.</a:t>
            </a:r>
          </a:p>
          <a:p>
            <a:pPr fontAlgn="auto">
              <a:spcBef>
                <a:spcPct val="0"/>
              </a:spcBef>
              <a:buFont typeface="Arial" pitchFamily="34" charset="0"/>
              <a:buChar char="•"/>
              <a:defRPr/>
            </a:pPr>
            <a:r>
              <a:rPr lang="en-US" sz="3200" b="1" dirty="0" smtClean="0"/>
              <a:t>Comfort foods</a:t>
            </a:r>
          </a:p>
          <a:p>
            <a:pPr lvl="1" fontAlgn="auto">
              <a:spcBef>
                <a:spcPct val="0"/>
              </a:spcBef>
              <a:buFont typeface="Arial" pitchFamily="34" charset="0"/>
              <a:buChar char="•"/>
              <a:defRPr/>
            </a:pPr>
            <a:r>
              <a:rPr lang="en-US" sz="2800" b="1" dirty="0" smtClean="0"/>
              <a:t>Bring back good memories.</a:t>
            </a:r>
          </a:p>
          <a:p>
            <a:pPr lvl="1" fontAlgn="auto">
              <a:spcBef>
                <a:spcPct val="0"/>
              </a:spcBef>
              <a:buFont typeface="Arial" pitchFamily="34" charset="0"/>
              <a:buChar char="•"/>
              <a:defRPr/>
            </a:pPr>
            <a:r>
              <a:rPr lang="en-US" sz="2800" b="1" dirty="0" smtClean="0"/>
              <a:t>Help relax and calm person.</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3"/>
          <p:cNvSpPr>
            <a:spLocks noGrp="1"/>
          </p:cNvSpPr>
          <p:nvPr>
            <p:ph sz="quarter" idx="13"/>
          </p:nvPr>
        </p:nvSpPr>
        <p:spPr/>
        <p:txBody>
          <a:bodyPr/>
          <a:lstStyle/>
          <a:p>
            <a:pPr fontAlgn="auto">
              <a:spcBef>
                <a:spcPct val="0"/>
              </a:spcBef>
              <a:buFont typeface="Arial" pitchFamily="34" charset="0"/>
              <a:buChar char="•"/>
              <a:defRPr/>
            </a:pPr>
            <a:r>
              <a:rPr lang="en-US" sz="3200" b="1" dirty="0" smtClean="0"/>
              <a:t>Physical</a:t>
            </a:r>
          </a:p>
          <a:p>
            <a:pPr lvl="1" fontAlgn="auto">
              <a:spcBef>
                <a:spcPct val="0"/>
              </a:spcBef>
              <a:buFont typeface="Arial" pitchFamily="34" charset="0"/>
              <a:buChar char="•"/>
              <a:defRPr/>
            </a:pPr>
            <a:r>
              <a:rPr lang="en-US" sz="2800" b="1" dirty="0" smtClean="0"/>
              <a:t>Positioning</a:t>
            </a:r>
          </a:p>
          <a:p>
            <a:pPr lvl="1" fontAlgn="auto">
              <a:spcBef>
                <a:spcPct val="0"/>
              </a:spcBef>
              <a:buFont typeface="Arial" pitchFamily="34" charset="0"/>
              <a:buChar char="•"/>
              <a:defRPr/>
            </a:pPr>
            <a:r>
              <a:rPr lang="en-US" sz="2800" b="1" dirty="0" smtClean="0"/>
              <a:t>Exercise</a:t>
            </a:r>
          </a:p>
          <a:p>
            <a:pPr lvl="1" fontAlgn="auto">
              <a:spcBef>
                <a:spcPct val="0"/>
              </a:spcBef>
              <a:buFont typeface="Arial" pitchFamily="34" charset="0"/>
              <a:buChar char="•"/>
              <a:defRPr/>
            </a:pPr>
            <a:r>
              <a:rPr lang="en-US" sz="2800" b="1" dirty="0" smtClean="0"/>
              <a:t>Heat</a:t>
            </a:r>
          </a:p>
          <a:p>
            <a:pPr lvl="1" fontAlgn="auto">
              <a:spcBef>
                <a:spcPct val="0"/>
              </a:spcBef>
              <a:buFont typeface="Arial" pitchFamily="34" charset="0"/>
              <a:buChar char="•"/>
              <a:defRPr/>
            </a:pPr>
            <a:r>
              <a:rPr lang="en-US" sz="2800" b="1" dirty="0" smtClean="0"/>
              <a:t>Cold</a:t>
            </a:r>
          </a:p>
          <a:p>
            <a:pPr lvl="1" fontAlgn="auto">
              <a:spcBef>
                <a:spcPct val="0"/>
              </a:spcBef>
              <a:buFont typeface="Arial" pitchFamily="34" charset="0"/>
              <a:buChar char="•"/>
              <a:defRPr/>
            </a:pPr>
            <a:r>
              <a:rPr lang="en-US" sz="2800" b="1" dirty="0" smtClean="0"/>
              <a:t>Massage</a:t>
            </a:r>
          </a:p>
          <a:p>
            <a:pPr lvl="1" fontAlgn="auto">
              <a:spcBef>
                <a:spcPct val="0"/>
              </a:spcBef>
              <a:buFont typeface="Arial" pitchFamily="34" charset="0"/>
              <a:buChar char="•"/>
              <a:defRPr/>
            </a:pPr>
            <a:r>
              <a:rPr lang="en-US" sz="2800" b="1" dirty="0" smtClean="0"/>
              <a:t>Vibration </a:t>
            </a:r>
          </a:p>
        </p:txBody>
      </p:sp>
      <p:sp>
        <p:nvSpPr>
          <p:cNvPr id="17412" name="Content Placeholder 4"/>
          <p:cNvSpPr>
            <a:spLocks noGrp="1"/>
          </p:cNvSpPr>
          <p:nvPr>
            <p:ph sz="quarter" idx="14"/>
          </p:nvPr>
        </p:nvSpPr>
        <p:spPr/>
        <p:txBody>
          <a:bodyPr/>
          <a:lstStyle/>
          <a:p>
            <a:pPr fontAlgn="auto">
              <a:spcBef>
                <a:spcPct val="0"/>
              </a:spcBef>
              <a:buFont typeface="Arial" pitchFamily="34" charset="0"/>
              <a:buChar char="•"/>
              <a:defRPr/>
            </a:pPr>
            <a:r>
              <a:rPr lang="en-US" sz="3200" b="1" dirty="0" smtClean="0"/>
              <a:t>Psychosocial</a:t>
            </a:r>
          </a:p>
          <a:p>
            <a:pPr lvl="1" fontAlgn="auto">
              <a:spcBef>
                <a:spcPct val="0"/>
              </a:spcBef>
              <a:buFont typeface="Arial" pitchFamily="34" charset="0"/>
              <a:buChar char="•"/>
              <a:defRPr/>
            </a:pPr>
            <a:r>
              <a:rPr lang="en-US" sz="2800" b="1" dirty="0" smtClean="0"/>
              <a:t>Distraction</a:t>
            </a:r>
          </a:p>
          <a:p>
            <a:pPr lvl="1" fontAlgn="auto">
              <a:spcBef>
                <a:spcPct val="0"/>
              </a:spcBef>
              <a:buFont typeface="Arial" pitchFamily="34" charset="0"/>
              <a:buChar char="•"/>
              <a:defRPr/>
            </a:pPr>
            <a:r>
              <a:rPr lang="en-US" sz="2800" b="1" dirty="0" smtClean="0"/>
              <a:t>Music</a:t>
            </a:r>
          </a:p>
          <a:p>
            <a:pPr lvl="1" fontAlgn="auto">
              <a:spcBef>
                <a:spcPct val="0"/>
              </a:spcBef>
              <a:buFont typeface="Arial" pitchFamily="34" charset="0"/>
              <a:buChar char="•"/>
              <a:defRPr/>
            </a:pPr>
            <a:r>
              <a:rPr lang="en-US" sz="2800" b="1" dirty="0" smtClean="0"/>
              <a:t>Relaxation</a:t>
            </a:r>
          </a:p>
          <a:p>
            <a:pPr lvl="1" fontAlgn="auto">
              <a:spcBef>
                <a:spcPct val="0"/>
              </a:spcBef>
              <a:buFont typeface="Arial" pitchFamily="34" charset="0"/>
              <a:buChar char="•"/>
              <a:defRPr/>
            </a:pPr>
            <a:r>
              <a:rPr lang="en-US" sz="2800" b="1" dirty="0" smtClean="0"/>
              <a:t>Imagery</a:t>
            </a:r>
          </a:p>
          <a:p>
            <a:pPr lvl="1" fontAlgn="auto">
              <a:spcBef>
                <a:spcPct val="0"/>
              </a:spcBef>
              <a:buFont typeface="Arial" pitchFamily="34" charset="0"/>
              <a:buChar char="•"/>
              <a:defRPr/>
            </a:pPr>
            <a:r>
              <a:rPr lang="en-US" sz="2800" b="1" dirty="0" smtClean="0"/>
              <a:t>Comfort food</a:t>
            </a:r>
          </a:p>
          <a:p>
            <a:pPr lvl="1" fontAlgn="auto">
              <a:spcBef>
                <a:spcPct val="0"/>
              </a:spcBef>
              <a:buFont typeface="Arial" pitchFamily="34" charset="0"/>
              <a:buChar char="•"/>
              <a:defRPr/>
            </a:pPr>
            <a:r>
              <a:rPr lang="en-US" sz="2800" b="1" dirty="0" smtClean="0"/>
              <a:t>Controlled breathing</a:t>
            </a:r>
          </a:p>
          <a:p>
            <a:pPr lvl="1" fontAlgn="auto">
              <a:spcBef>
                <a:spcPct val="0"/>
              </a:spcBef>
              <a:buFont typeface="Arial" pitchFamily="34" charset="0"/>
              <a:buChar char="•"/>
              <a:defRPr/>
            </a:pPr>
            <a:endParaRPr lang="en-US" b="1" dirty="0" smtClean="0"/>
          </a:p>
          <a:p>
            <a:pPr lvl="1" fontAlgn="auto">
              <a:spcBef>
                <a:spcPct val="0"/>
              </a:spcBef>
              <a:buFont typeface="Arial" pitchFamily="34" charset="0"/>
              <a:buChar char="•"/>
              <a:defRPr/>
            </a:pPr>
            <a:endParaRPr lang="en-US" b="1" dirty="0" smtClean="0"/>
          </a:p>
        </p:txBody>
      </p:sp>
      <p:sp>
        <p:nvSpPr>
          <p:cNvPr id="2" name="Title 1"/>
          <p:cNvSpPr>
            <a:spLocks noGrp="1"/>
          </p:cNvSpPr>
          <p:nvPr>
            <p:ph type="title"/>
          </p:nvPr>
        </p:nvSpPr>
        <p:spPr/>
        <p:txBody>
          <a:bodyPr>
            <a:normAutofit/>
          </a:bodyPr>
          <a:lstStyle/>
          <a:p>
            <a:pPr fontAlgn="auto">
              <a:spcBef>
                <a:spcPts val="0"/>
              </a:spcBef>
              <a:spcAft>
                <a:spcPts val="0"/>
              </a:spcAft>
              <a:defRPr/>
            </a:pPr>
            <a:r>
              <a:rPr sz="3600" b="1" dirty="0">
                <a:solidFill>
                  <a:srgbClr val="F9A200"/>
                </a:solidFill>
              </a:rPr>
              <a:t>Nondrug Therapies for Pain	</a:t>
            </a:r>
            <a:r>
              <a:rPr sz="3600" b="1" dirty="0">
                <a:solidFill>
                  <a:schemeClr val="tx2">
                    <a:shade val="85000"/>
                    <a:satMod val="150000"/>
                  </a:schemeClr>
                </a:solidFill>
              </a:rPr>
              <a:t>	</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28750"/>
          </a:xfrm>
        </p:spPr>
        <p:txBody>
          <a:bodyPr/>
          <a:lstStyle/>
          <a:p>
            <a:pPr fontAlgn="auto">
              <a:spcBef>
                <a:spcPts val="0"/>
              </a:spcBef>
              <a:spcAft>
                <a:spcPts val="0"/>
              </a:spcAft>
              <a:defRPr/>
            </a:pPr>
            <a:r>
              <a:rPr sz="3600" b="1" dirty="0">
                <a:solidFill>
                  <a:schemeClr val="tx2">
                    <a:shade val="85000"/>
                    <a:satMod val="150000"/>
                  </a:schemeClr>
                </a:solidFill>
              </a:rPr>
              <a:t>Nondrug Pain Interventions</a:t>
            </a:r>
          </a:p>
        </p:txBody>
      </p:sp>
      <p:sp>
        <p:nvSpPr>
          <p:cNvPr id="41987" name="Content Placeholder 2"/>
          <p:cNvSpPr>
            <a:spLocks noGrp="1"/>
          </p:cNvSpPr>
          <p:nvPr>
            <p:ph sz="quarter" idx="13"/>
          </p:nvPr>
        </p:nvSpPr>
        <p:spPr/>
        <p:txBody>
          <a:bodyPr/>
          <a:lstStyle/>
          <a:p>
            <a:pPr fontAlgn="auto">
              <a:spcBef>
                <a:spcPct val="0"/>
              </a:spcBef>
              <a:buFont typeface="Arial" pitchFamily="34" charset="0"/>
              <a:buChar char="•"/>
              <a:defRPr/>
            </a:pPr>
            <a:r>
              <a:rPr lang="en-US" sz="3200" b="1" dirty="0" smtClean="0"/>
              <a:t>Advantages</a:t>
            </a:r>
            <a:r>
              <a:rPr lang="en-US" sz="3200" dirty="0" smtClean="0"/>
              <a:t>	</a:t>
            </a:r>
          </a:p>
          <a:p>
            <a:pPr lvl="1" fontAlgn="auto">
              <a:spcBef>
                <a:spcPct val="0"/>
              </a:spcBef>
              <a:buFont typeface="Arial" pitchFamily="34" charset="0"/>
              <a:buChar char="•"/>
              <a:defRPr/>
            </a:pPr>
            <a:r>
              <a:rPr lang="en-US" sz="2800" b="1" dirty="0" smtClean="0"/>
              <a:t>Gives resident feeling of more control and involvement.</a:t>
            </a:r>
          </a:p>
          <a:p>
            <a:pPr lvl="1" fontAlgn="auto">
              <a:spcBef>
                <a:spcPct val="0"/>
              </a:spcBef>
              <a:buFont typeface="Arial" pitchFamily="34" charset="0"/>
              <a:buChar char="•"/>
              <a:defRPr/>
            </a:pPr>
            <a:r>
              <a:rPr lang="en-US" sz="2800" b="1" dirty="0" smtClean="0"/>
              <a:t>Fewer potential side effects.</a:t>
            </a:r>
          </a:p>
          <a:p>
            <a:pPr lvl="1" fontAlgn="auto">
              <a:spcBef>
                <a:spcPct val="0"/>
              </a:spcBef>
              <a:buFont typeface="Arial" pitchFamily="34" charset="0"/>
              <a:buChar char="•"/>
              <a:defRPr/>
            </a:pPr>
            <a:r>
              <a:rPr lang="en-US" sz="2800" b="1" dirty="0" smtClean="0"/>
              <a:t>Improves response to pain medication.</a:t>
            </a:r>
          </a:p>
          <a:p>
            <a:pPr lvl="2" fontAlgn="auto">
              <a:spcBef>
                <a:spcPct val="0"/>
              </a:spcBef>
              <a:buFont typeface="Arial" pitchFamily="34" charset="0"/>
              <a:buChar char="•"/>
              <a:defRPr/>
            </a:pPr>
            <a:r>
              <a:rPr lang="en-US" sz="2400" b="1" dirty="0" smtClean="0"/>
              <a:t>Used with medications unless effective alone.</a:t>
            </a:r>
          </a:p>
          <a:p>
            <a:pPr lvl="1" fontAlgn="auto">
              <a:spcBef>
                <a:spcPct val="0"/>
              </a:spcBef>
              <a:buFont typeface="Arial" pitchFamily="34" charset="0"/>
              <a:buChar char="•"/>
              <a:defRPr/>
            </a:pPr>
            <a:r>
              <a:rPr lang="en-US" sz="2800" b="1" dirty="0" smtClean="0"/>
              <a:t>Generally lower cost than drugs.</a:t>
            </a:r>
          </a:p>
        </p:txBody>
      </p:sp>
      <p:sp>
        <p:nvSpPr>
          <p:cNvPr id="94211" name="TextBox 3"/>
          <p:cNvSpPr txBox="1">
            <a:spLocks noChangeArrowheads="1"/>
          </p:cNvSpPr>
          <p:nvPr/>
        </p:nvSpPr>
        <p:spPr bwMode="auto">
          <a:xfrm>
            <a:off x="533400" y="5410200"/>
            <a:ext cx="8001000" cy="523875"/>
          </a:xfrm>
          <a:prstGeom prst="rect">
            <a:avLst/>
          </a:prstGeom>
          <a:noFill/>
          <a:ln w="9525">
            <a:noFill/>
            <a:miter lim="800000"/>
            <a:headEnd/>
            <a:tailEnd/>
          </a:ln>
        </p:spPr>
        <p:txBody>
          <a:bodyPr>
            <a:spAutoFit/>
          </a:bodyPr>
          <a:lstStyle/>
          <a:p>
            <a:r>
              <a:rPr lang="en-US" sz="1400">
                <a:latin typeface="Candara" pitchFamily="34" charset="0"/>
              </a:rPr>
              <a:t>Adapted from Ersek, M. (2003).  Strategies to Enhance Pain Management in Nursing Homes.  Swedish Medical Center.</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28750"/>
          </a:xfrm>
        </p:spPr>
        <p:txBody>
          <a:bodyPr/>
          <a:lstStyle/>
          <a:p>
            <a:pPr fontAlgn="auto">
              <a:spcBef>
                <a:spcPts val="0"/>
              </a:spcBef>
              <a:spcAft>
                <a:spcPts val="0"/>
              </a:spcAft>
              <a:defRPr/>
            </a:pPr>
            <a:r>
              <a:rPr sz="3600" b="1" dirty="0">
                <a:solidFill>
                  <a:schemeClr val="tx2">
                    <a:shade val="85000"/>
                    <a:satMod val="150000"/>
                  </a:schemeClr>
                </a:solidFill>
              </a:rPr>
              <a:t>Nondrug Pain Interventions</a:t>
            </a:r>
          </a:p>
        </p:txBody>
      </p:sp>
      <p:sp>
        <p:nvSpPr>
          <p:cNvPr id="43011" name="Content Placeholder 2"/>
          <p:cNvSpPr>
            <a:spLocks noGrp="1"/>
          </p:cNvSpPr>
          <p:nvPr>
            <p:ph sz="quarter" idx="13"/>
          </p:nvPr>
        </p:nvSpPr>
        <p:spPr/>
        <p:txBody>
          <a:bodyPr/>
          <a:lstStyle/>
          <a:p>
            <a:pPr fontAlgn="auto">
              <a:spcBef>
                <a:spcPct val="0"/>
              </a:spcBef>
              <a:buFont typeface="Arial" pitchFamily="34" charset="0"/>
              <a:buChar char="•"/>
              <a:defRPr/>
            </a:pPr>
            <a:r>
              <a:rPr lang="en-US" sz="3600" b="1" dirty="0" smtClean="0"/>
              <a:t>Disadvantages</a:t>
            </a:r>
          </a:p>
          <a:p>
            <a:pPr lvl="1" fontAlgn="auto">
              <a:spcBef>
                <a:spcPct val="0"/>
              </a:spcBef>
              <a:buFont typeface="Arial" pitchFamily="34" charset="0"/>
              <a:buChar char="•"/>
              <a:defRPr/>
            </a:pPr>
            <a:r>
              <a:rPr lang="en-US" sz="2800" b="1" dirty="0" smtClean="0"/>
              <a:t>Sometimes time-consuming.</a:t>
            </a:r>
          </a:p>
          <a:p>
            <a:pPr lvl="1" fontAlgn="auto">
              <a:spcBef>
                <a:spcPct val="0"/>
              </a:spcBef>
              <a:buFont typeface="Arial" pitchFamily="34" charset="0"/>
              <a:buChar char="•"/>
              <a:defRPr/>
            </a:pPr>
            <a:r>
              <a:rPr lang="en-US" sz="2800" b="1" dirty="0" smtClean="0"/>
              <a:t>Some therapies require extensive training.</a:t>
            </a:r>
          </a:p>
          <a:p>
            <a:pPr lvl="1" fontAlgn="auto">
              <a:spcBef>
                <a:spcPct val="0"/>
              </a:spcBef>
              <a:buFont typeface="Arial" pitchFamily="34" charset="0"/>
              <a:buChar char="•"/>
              <a:defRPr/>
            </a:pPr>
            <a:r>
              <a:rPr lang="en-US" sz="2800" b="1" dirty="0" smtClean="0"/>
              <a:t>Staff or resident may be unwilling to try. </a:t>
            </a:r>
          </a:p>
          <a:p>
            <a:pPr lvl="2" fontAlgn="auto">
              <a:spcBef>
                <a:spcPct val="0"/>
              </a:spcBef>
              <a:buFont typeface="Arial" pitchFamily="34" charset="0"/>
              <a:buChar char="•"/>
              <a:defRPr/>
            </a:pPr>
            <a:r>
              <a:rPr lang="en-US" sz="2400" b="1" dirty="0" smtClean="0"/>
              <a:t>Think it won’t help.</a:t>
            </a:r>
          </a:p>
          <a:p>
            <a:pPr lvl="2" fontAlgn="auto">
              <a:spcBef>
                <a:spcPct val="0"/>
              </a:spcBef>
              <a:buFont typeface="Arial" pitchFamily="34" charset="0"/>
              <a:buChar char="•"/>
              <a:defRPr/>
            </a:pPr>
            <a:r>
              <a:rPr lang="en-US" sz="2400" b="1" dirty="0" smtClean="0"/>
              <a:t>Think it will be done instead of giving medication.</a:t>
            </a:r>
          </a:p>
        </p:txBody>
      </p:sp>
      <p:sp>
        <p:nvSpPr>
          <p:cNvPr id="96259" name="TextBox 3"/>
          <p:cNvSpPr txBox="1">
            <a:spLocks noChangeArrowheads="1"/>
          </p:cNvSpPr>
          <p:nvPr/>
        </p:nvSpPr>
        <p:spPr bwMode="auto">
          <a:xfrm>
            <a:off x="838200" y="6019800"/>
            <a:ext cx="5715000" cy="461963"/>
          </a:xfrm>
          <a:prstGeom prst="rect">
            <a:avLst/>
          </a:prstGeom>
          <a:noFill/>
          <a:ln w="9525">
            <a:noFill/>
            <a:miter lim="800000"/>
            <a:headEnd/>
            <a:tailEnd/>
          </a:ln>
        </p:spPr>
        <p:txBody>
          <a:bodyPr>
            <a:spAutoFit/>
          </a:bodyPr>
          <a:lstStyle/>
          <a:p>
            <a:r>
              <a:rPr lang="en-US" sz="1200">
                <a:latin typeface="Candara" pitchFamily="34" charset="0"/>
              </a:rPr>
              <a:t>Adapted from Ersek, M. (2003).  Strategies to Enhance Pain Management in Nursing Homes.  Swedish Medical Center.</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b="1" dirty="0">
                <a:solidFill>
                  <a:schemeClr val="tx2">
                    <a:shade val="85000"/>
                    <a:satMod val="150000"/>
                  </a:schemeClr>
                </a:solidFill>
              </a:rPr>
              <a:t>Nondrug Pain Interventions</a:t>
            </a:r>
            <a:endParaRPr lang="en-US" sz="3600" b="1" dirty="0"/>
          </a:p>
        </p:txBody>
      </p:sp>
      <p:sp>
        <p:nvSpPr>
          <p:cNvPr id="3" name="Content Placeholder 2"/>
          <p:cNvSpPr>
            <a:spLocks noGrp="1"/>
          </p:cNvSpPr>
          <p:nvPr>
            <p:ph sz="quarter" idx="13"/>
          </p:nvPr>
        </p:nvSpPr>
        <p:spPr/>
        <p:txBody>
          <a:bodyPr/>
          <a:lstStyle/>
          <a:p>
            <a:pPr fontAlgn="auto">
              <a:buFont typeface="Arial" pitchFamily="34" charset="0"/>
              <a:buChar char="•"/>
              <a:defRPr/>
            </a:pPr>
            <a:r>
              <a:rPr lang="en-US" sz="3200" b="1" dirty="0" smtClean="0"/>
              <a:t>Disadvantages </a:t>
            </a:r>
            <a:r>
              <a:rPr lang="en-US" b="1" dirty="0" smtClean="0"/>
              <a:t>(continued)</a:t>
            </a:r>
          </a:p>
          <a:p>
            <a:pPr lvl="1" fontAlgn="auto">
              <a:spcBef>
                <a:spcPct val="0"/>
              </a:spcBef>
              <a:buFont typeface="Arial" pitchFamily="34" charset="0"/>
              <a:buChar char="•"/>
              <a:defRPr/>
            </a:pPr>
            <a:r>
              <a:rPr lang="en-US" sz="2800" b="1" dirty="0"/>
              <a:t>Some techniques do not work or should not be used with certain residents (e.g. cognitively impaired and those with certain medical conditions).</a:t>
            </a:r>
          </a:p>
          <a:p>
            <a:pPr lvl="1" fontAlgn="auto">
              <a:spcBef>
                <a:spcPct val="0"/>
              </a:spcBef>
              <a:buFont typeface="Arial" pitchFamily="34" charset="0"/>
              <a:buChar char="•"/>
              <a:defRPr/>
            </a:pPr>
            <a:endParaRPr lang="en-US" sz="2800" dirty="0"/>
          </a:p>
          <a:p>
            <a:pPr lvl="1" fontAlgn="auto">
              <a:buFont typeface="Arial" pitchFamily="34" charset="0"/>
              <a:buChar char="•"/>
              <a:defRPr/>
            </a:pPr>
            <a:endParaRPr lang="en-US" sz="2800" b="1" dirty="0"/>
          </a:p>
          <a:p>
            <a:pPr fontAlgn="auto">
              <a:buFont typeface="Arial" pitchFamily="34" charset="0"/>
              <a:buChar char="•"/>
              <a:defRPr/>
            </a:pPr>
            <a:endParaRPr lang="en-US" sz="2800" dirty="0"/>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25"/>
            <a:ext cx="8229600" cy="2676525"/>
          </a:xfrm>
        </p:spPr>
        <p:txBody>
          <a:bodyPr/>
          <a:lstStyle/>
          <a:p>
            <a:pPr fontAlgn="auto">
              <a:spcBef>
                <a:spcPts val="0"/>
              </a:spcBef>
              <a:spcAft>
                <a:spcPts val="0"/>
              </a:spcAft>
              <a:defRPr/>
            </a:pPr>
            <a:r>
              <a:rPr sz="4000" dirty="0">
                <a:latin typeface="Chalkboard"/>
                <a:cs typeface="Chalkboard"/>
              </a:rPr>
              <a:t>Nondrug pain management strategies are a critical part of a good pain management program. </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725613"/>
            <a:ext cx="8229600" cy="4400550"/>
          </a:xfrm>
        </p:spPr>
        <p:txBody>
          <a:bodyPr/>
          <a:lstStyle/>
          <a:p>
            <a:pPr marL="0" indent="0" fontAlgn="auto">
              <a:buFont typeface="Arial" pitchFamily="34" charset="0"/>
              <a:buNone/>
              <a:defRPr/>
            </a:pPr>
            <a:r>
              <a:rPr lang="en-US" sz="3600" b="1" dirty="0" smtClean="0"/>
              <a:t>Anytime a resident appears to be in severe pain, report it to the nurse </a:t>
            </a:r>
            <a:r>
              <a:rPr lang="en-US" sz="3600" b="1" dirty="0" smtClean="0">
                <a:solidFill>
                  <a:srgbClr val="FF0000"/>
                </a:solidFill>
              </a:rPr>
              <a:t>immediately</a:t>
            </a:r>
            <a:r>
              <a:rPr lang="en-US" sz="3600" b="1" dirty="0" smtClean="0"/>
              <a:t>.  Do not attempt any interventions</a:t>
            </a:r>
            <a:r>
              <a:rPr lang="en-US" sz="3600" dirty="0" smtClean="0"/>
              <a:t>.</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fontAlgn="auto">
              <a:buFont typeface="Arial" pitchFamily="34" charset="0"/>
              <a:buNone/>
              <a:defRPr/>
            </a:pPr>
            <a:endParaRPr lang="en-US" sz="3200" dirty="0" smtClean="0"/>
          </a:p>
          <a:p>
            <a:pPr marL="0" indent="0" fontAlgn="auto">
              <a:buFont typeface="Arial" pitchFamily="34" charset="0"/>
              <a:buNone/>
              <a:defRPr/>
            </a:pPr>
            <a:r>
              <a:rPr lang="en-US" sz="3200" b="1" dirty="0" smtClean="0"/>
              <a:t>If </a:t>
            </a:r>
            <a:r>
              <a:rPr lang="en-US" sz="3200" b="1" dirty="0"/>
              <a:t>resident is in mild to moderate discomfort, check for and attempt to remedy the cause of the discomfort.  If ineffective, report observations to the nurse.</a:t>
            </a:r>
          </a:p>
          <a:p>
            <a:pPr marL="0" indent="0" fontAlgn="auto">
              <a:buFont typeface="Arial" pitchFamily="34" charset="0"/>
              <a:buNone/>
              <a:defRPr/>
            </a:pPr>
            <a:endParaRPr lang="en-US" sz="3200"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b="1" dirty="0" smtClean="0">
                <a:solidFill>
                  <a:srgbClr val="F9A200"/>
                </a:solidFill>
              </a:rPr>
              <a:t>What to do if you think a resident is having pain-</a:t>
            </a:r>
            <a:endParaRPr lang="en-US" sz="3600" b="1" dirty="0">
              <a:solidFill>
                <a:srgbClr val="F9A200"/>
              </a:solidFill>
            </a:endParaRPr>
          </a:p>
        </p:txBody>
      </p:sp>
      <p:sp>
        <p:nvSpPr>
          <p:cNvPr id="3" name="Content Placeholder 2"/>
          <p:cNvSpPr>
            <a:spLocks noGrp="1"/>
          </p:cNvSpPr>
          <p:nvPr>
            <p:ph sz="quarter" idx="13"/>
          </p:nvPr>
        </p:nvSpPr>
        <p:spPr/>
        <p:txBody>
          <a:bodyPr/>
          <a:lstStyle/>
          <a:p>
            <a:pPr marL="236538" indent="-236538" fontAlgn="auto">
              <a:buFont typeface="Arial" pitchFamily="34" charset="0"/>
              <a:buChar char="•"/>
              <a:defRPr/>
            </a:pPr>
            <a:r>
              <a:rPr lang="en-US" sz="3200" b="1" dirty="0" smtClean="0">
                <a:solidFill>
                  <a:schemeClr val="tx1">
                    <a:lumMod val="65000"/>
                    <a:lumOff val="35000"/>
                  </a:schemeClr>
                </a:solidFill>
              </a:rPr>
              <a:t>Gather as much information as possible.</a:t>
            </a:r>
          </a:p>
          <a:p>
            <a:pPr marL="236538" indent="-236538" fontAlgn="auto">
              <a:buFont typeface="Arial" pitchFamily="34" charset="0"/>
              <a:buChar char="•"/>
              <a:defRPr/>
            </a:pPr>
            <a:r>
              <a:rPr lang="en-US" sz="3200" b="1" dirty="0" smtClean="0">
                <a:solidFill>
                  <a:schemeClr val="tx1">
                    <a:lumMod val="65000"/>
                    <a:lumOff val="35000"/>
                  </a:schemeClr>
                </a:solidFill>
              </a:rPr>
              <a:t>Report specific signs of pain to the nurse.</a:t>
            </a:r>
          </a:p>
          <a:p>
            <a:pPr marL="236538" indent="-236538" fontAlgn="auto">
              <a:buFont typeface="Arial" pitchFamily="34" charset="0"/>
              <a:buChar char="•"/>
              <a:defRPr/>
            </a:pPr>
            <a:r>
              <a:rPr lang="en-US" sz="3200" b="1" dirty="0" smtClean="0">
                <a:solidFill>
                  <a:schemeClr val="tx1">
                    <a:lumMod val="65000"/>
                    <a:lumOff val="35000"/>
                  </a:schemeClr>
                </a:solidFill>
              </a:rPr>
              <a:t>Try simple and safe nondrug strategies- </a:t>
            </a:r>
            <a:r>
              <a:rPr lang="en-US" sz="2400" b="1" dirty="0" smtClean="0">
                <a:solidFill>
                  <a:schemeClr val="tx1">
                    <a:lumMod val="65000"/>
                    <a:lumOff val="35000"/>
                  </a:schemeClr>
                </a:solidFill>
              </a:rPr>
              <a:t>divert attention with conversation, singing, repositioning, touch.</a:t>
            </a:r>
          </a:p>
          <a:p>
            <a:pPr marL="236538" indent="-236538" fontAlgn="auto">
              <a:buFont typeface="Arial" pitchFamily="34" charset="0"/>
              <a:buChar char="•"/>
              <a:defRPr/>
            </a:pPr>
            <a:r>
              <a:rPr lang="en-US" sz="3200" b="1" dirty="0" smtClean="0">
                <a:solidFill>
                  <a:schemeClr val="tx1">
                    <a:lumMod val="65000"/>
                    <a:lumOff val="35000"/>
                  </a:schemeClr>
                </a:solidFill>
              </a:rPr>
              <a:t>Document what you see.</a:t>
            </a:r>
          </a:p>
          <a:p>
            <a:pPr marL="236538" indent="-236538" fontAlgn="auto">
              <a:buFont typeface="Arial" pitchFamily="34" charset="0"/>
              <a:buChar char="•"/>
              <a:defRPr/>
            </a:pPr>
            <a:r>
              <a:rPr lang="en-US" sz="3200" b="1" dirty="0" smtClean="0">
                <a:solidFill>
                  <a:schemeClr val="tx1">
                    <a:lumMod val="65000"/>
                    <a:lumOff val="35000"/>
                  </a:schemeClr>
                </a:solidFill>
              </a:rPr>
              <a:t>Document what helps.</a:t>
            </a:r>
          </a:p>
          <a:p>
            <a:pPr marL="236538" indent="-236538" fontAlgn="auto">
              <a:buFont typeface="Arial" pitchFamily="34" charset="0"/>
              <a:buChar char="•"/>
              <a:defRPr/>
            </a:pPr>
            <a:endParaRPr lang="en-US" sz="3200" dirty="0" smtClean="0"/>
          </a:p>
          <a:p>
            <a:pPr fontAlgn="auto">
              <a:buFont typeface="Arial" pitchFamily="34" charset="0"/>
              <a:buChar char="•"/>
              <a:defRPr/>
            </a:pPr>
            <a:endParaRPr lang="en-US" dirty="0"/>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51113"/>
            <a:ext cx="8229600" cy="1143000"/>
          </a:xfrm>
        </p:spPr>
        <p:txBody>
          <a:bodyPr/>
          <a:lstStyle/>
          <a:p>
            <a:pPr fontAlgn="auto">
              <a:spcBef>
                <a:spcPts val="0"/>
              </a:spcBef>
              <a:spcAft>
                <a:spcPts val="0"/>
              </a:spcAft>
              <a:defRPr/>
            </a:pPr>
            <a:r>
              <a:rPr sz="3600" b="1" dirty="0" smtClean="0">
                <a:solidFill>
                  <a:schemeClr val="tx2">
                    <a:shade val="85000"/>
                    <a:satMod val="150000"/>
                  </a:schemeClr>
                </a:solidFill>
              </a:rPr>
              <a:t>QUESTIONS?</a:t>
            </a:r>
            <a:endParaRPr sz="3600" b="1" dirty="0">
              <a:solidFill>
                <a:schemeClr val="tx2">
                  <a:shade val="85000"/>
                  <a:satMod val="150000"/>
                </a:schemeClr>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rgbClr val="F9A200"/>
                </a:solidFill>
              </a:rPr>
              <a:t>Misconceptions</a:t>
            </a:r>
            <a:r>
              <a:rPr sz="3600" b="1" dirty="0">
                <a:solidFill>
                  <a:schemeClr val="tx2">
                    <a:shade val="85000"/>
                    <a:satMod val="150000"/>
                  </a:schemeClr>
                </a:solidFill>
              </a:rPr>
              <a:t> About </a:t>
            </a:r>
            <a:r>
              <a:rPr sz="3600" b="1" dirty="0" smtClean="0">
                <a:solidFill>
                  <a:schemeClr val="tx2">
                    <a:shade val="85000"/>
                    <a:satMod val="150000"/>
                  </a:schemeClr>
                </a:solidFill>
              </a:rPr>
              <a:t>Nondrug </a:t>
            </a:r>
            <a:r>
              <a:rPr sz="3600" b="1" dirty="0">
                <a:solidFill>
                  <a:schemeClr val="tx2">
                    <a:shade val="85000"/>
                    <a:satMod val="150000"/>
                  </a:schemeClr>
                </a:solidFill>
              </a:rPr>
              <a:t>Therapy</a:t>
            </a:r>
          </a:p>
        </p:txBody>
      </p:sp>
      <p:sp>
        <p:nvSpPr>
          <p:cNvPr id="18435" name="Content Placeholder 2"/>
          <p:cNvSpPr>
            <a:spLocks noGrp="1"/>
          </p:cNvSpPr>
          <p:nvPr>
            <p:ph sz="quarter" idx="13"/>
          </p:nvPr>
        </p:nvSpPr>
        <p:spPr/>
        <p:txBody>
          <a:bodyPr>
            <a:normAutofit fontScale="92500" lnSpcReduction="10000"/>
          </a:bodyPr>
          <a:lstStyle/>
          <a:p>
            <a:pPr fontAlgn="auto">
              <a:spcBef>
                <a:spcPct val="0"/>
              </a:spcBef>
              <a:buFont typeface="Arial" pitchFamily="34" charset="0"/>
              <a:buChar char="•"/>
              <a:defRPr/>
            </a:pPr>
            <a:r>
              <a:rPr lang="en-US" sz="3600" b="1" dirty="0" smtClean="0">
                <a:solidFill>
                  <a:srgbClr val="FF0000"/>
                </a:solidFill>
              </a:rPr>
              <a:t>Wrong</a:t>
            </a:r>
          </a:p>
          <a:p>
            <a:pPr lvl="1" fontAlgn="auto">
              <a:spcBef>
                <a:spcPct val="0"/>
              </a:spcBef>
              <a:buFont typeface="Arial" pitchFamily="34" charset="0"/>
              <a:buChar char="•"/>
              <a:defRPr/>
            </a:pPr>
            <a:r>
              <a:rPr lang="en-US" sz="2800" b="1" dirty="0" smtClean="0"/>
              <a:t>Nondrug therapies are substitutes for drug therapies.</a:t>
            </a:r>
          </a:p>
          <a:p>
            <a:pPr lvl="1" fontAlgn="auto">
              <a:spcBef>
                <a:spcPct val="0"/>
              </a:spcBef>
              <a:buFont typeface="Wingdings 2" charset="2"/>
              <a:buNone/>
              <a:defRPr/>
            </a:pPr>
            <a:endParaRPr lang="en-US" sz="2800" dirty="0" smtClean="0">
              <a:solidFill>
                <a:schemeClr val="bg2">
                  <a:lumMod val="25000"/>
                </a:schemeClr>
              </a:solidFill>
            </a:endParaRPr>
          </a:p>
          <a:p>
            <a:pPr fontAlgn="auto">
              <a:spcBef>
                <a:spcPct val="0"/>
              </a:spcBef>
              <a:buFont typeface="Arial" pitchFamily="34" charset="0"/>
              <a:buChar char="•"/>
              <a:defRPr/>
            </a:pPr>
            <a:r>
              <a:rPr lang="en-US" sz="3600" b="1" dirty="0" smtClean="0">
                <a:solidFill>
                  <a:srgbClr val="00B050"/>
                </a:solidFill>
              </a:rPr>
              <a:t>Right</a:t>
            </a:r>
          </a:p>
          <a:p>
            <a:pPr lvl="1" fontAlgn="auto">
              <a:spcBef>
                <a:spcPct val="0"/>
              </a:spcBef>
              <a:buFont typeface="Arial" pitchFamily="34" charset="0"/>
              <a:buChar char="•"/>
              <a:defRPr/>
            </a:pPr>
            <a:r>
              <a:rPr lang="en-US" sz="2800" b="1" dirty="0" smtClean="0"/>
              <a:t>Nondrug therapies are used alone only if they are effective in relieving the pain.  Usually it is necessary to use appropriate pain drugs along with nondrug therapies.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Misconceptions About </a:t>
            </a:r>
            <a:br>
              <a:rPr sz="3600" b="1" dirty="0">
                <a:solidFill>
                  <a:schemeClr val="tx2">
                    <a:shade val="85000"/>
                    <a:satMod val="150000"/>
                  </a:schemeClr>
                </a:solidFill>
              </a:rPr>
            </a:br>
            <a:r>
              <a:rPr sz="3600" b="1" dirty="0">
                <a:solidFill>
                  <a:schemeClr val="tx2">
                    <a:shade val="85000"/>
                    <a:satMod val="150000"/>
                  </a:schemeClr>
                </a:solidFill>
              </a:rPr>
              <a:t> Nondrug Therapy</a:t>
            </a:r>
          </a:p>
        </p:txBody>
      </p:sp>
      <p:sp>
        <p:nvSpPr>
          <p:cNvPr id="19459" name="Content Placeholder 2"/>
          <p:cNvSpPr>
            <a:spLocks noGrp="1"/>
          </p:cNvSpPr>
          <p:nvPr>
            <p:ph sz="quarter" idx="13"/>
          </p:nvPr>
        </p:nvSpPr>
        <p:spPr/>
        <p:txBody>
          <a:bodyPr>
            <a:normAutofit lnSpcReduction="10000"/>
          </a:bodyPr>
          <a:lstStyle/>
          <a:p>
            <a:pPr fontAlgn="auto">
              <a:spcBef>
                <a:spcPct val="0"/>
              </a:spcBef>
              <a:buFont typeface="Arial" pitchFamily="34" charset="0"/>
              <a:buChar char="•"/>
              <a:defRPr/>
            </a:pPr>
            <a:r>
              <a:rPr lang="en-US" sz="3600" b="1" dirty="0" smtClean="0">
                <a:solidFill>
                  <a:srgbClr val="FF0000"/>
                </a:solidFill>
              </a:rPr>
              <a:t>Wrong</a:t>
            </a:r>
          </a:p>
          <a:p>
            <a:pPr lvl="1" fontAlgn="auto">
              <a:spcBef>
                <a:spcPct val="0"/>
              </a:spcBef>
              <a:buFont typeface="Arial" pitchFamily="34" charset="0"/>
              <a:buChar char="•"/>
              <a:defRPr/>
            </a:pPr>
            <a:r>
              <a:rPr lang="en-US" sz="2800" b="1" dirty="0" smtClean="0"/>
              <a:t>If distraction relieves pain, the pain isn’t “real”.</a:t>
            </a:r>
          </a:p>
          <a:p>
            <a:pPr lvl="1" fontAlgn="auto">
              <a:spcBef>
                <a:spcPct val="0"/>
              </a:spcBef>
              <a:buFont typeface="Wingdings 2" charset="2"/>
              <a:buNone/>
              <a:defRPr/>
            </a:pPr>
            <a:endParaRPr lang="en-US" sz="2800" b="1" dirty="0" smtClean="0"/>
          </a:p>
          <a:p>
            <a:pPr fontAlgn="auto">
              <a:spcBef>
                <a:spcPct val="0"/>
              </a:spcBef>
              <a:buFont typeface="Arial" pitchFamily="34" charset="0"/>
              <a:buChar char="•"/>
              <a:defRPr/>
            </a:pPr>
            <a:r>
              <a:rPr lang="en-US" sz="3600" b="1" dirty="0" smtClean="0">
                <a:solidFill>
                  <a:srgbClr val="00B050"/>
                </a:solidFill>
              </a:rPr>
              <a:t>Right</a:t>
            </a:r>
          </a:p>
          <a:p>
            <a:pPr lvl="1" fontAlgn="auto">
              <a:spcBef>
                <a:spcPct val="0"/>
              </a:spcBef>
              <a:buFont typeface="Arial" pitchFamily="34" charset="0"/>
              <a:buChar char="•"/>
              <a:defRPr/>
            </a:pPr>
            <a:r>
              <a:rPr lang="en-US" sz="2800" b="1" dirty="0" smtClean="0"/>
              <a:t>Distraction is a very effective strategy for relieving some types of pain.</a:t>
            </a:r>
          </a:p>
          <a:p>
            <a:pPr lvl="1" fontAlgn="auto">
              <a:spcBef>
                <a:spcPct val="0"/>
              </a:spcBef>
              <a:buFont typeface="Arial" pitchFamily="34" charset="0"/>
              <a:buChar char="•"/>
              <a:defRPr/>
            </a:pPr>
            <a:r>
              <a:rPr lang="en-US" sz="2800" b="1" dirty="0" smtClean="0"/>
              <a:t>Distraction helps pain medication work more effectively by helping the person relax.</a:t>
            </a:r>
          </a:p>
          <a:p>
            <a:pPr fontAlgn="auto">
              <a:spcBef>
                <a:spcPct val="0"/>
              </a:spcBef>
              <a:buFont typeface="Arial" pitchFamily="34" charset="0"/>
              <a:buChar char="•"/>
              <a:defRPr/>
            </a:pPr>
            <a:endParaRPr lang="en-US" dirty="0" smtClean="0">
              <a:solidFill>
                <a:schemeClr val="bg2">
                  <a:lumMod val="25000"/>
                </a:schemeClr>
              </a:solidFill>
            </a:endParaRPr>
          </a:p>
          <a:p>
            <a:pPr lvl="1" fontAlgn="auto">
              <a:spcBef>
                <a:spcPct val="0"/>
              </a:spcBef>
              <a:buFont typeface="Arial" pitchFamily="34" charset="0"/>
              <a:buChar char="•"/>
              <a:defRPr/>
            </a:pPr>
            <a:endParaRPr lang="en-US" dirty="0" smtClean="0">
              <a:solidFill>
                <a:schemeClr val="bg2">
                  <a:lumMod val="25000"/>
                </a:schemeClr>
              </a:solidFill>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Misconceptions About </a:t>
            </a:r>
            <a:br>
              <a:rPr sz="3600" b="1" dirty="0">
                <a:solidFill>
                  <a:schemeClr val="tx2">
                    <a:shade val="85000"/>
                    <a:satMod val="150000"/>
                  </a:schemeClr>
                </a:solidFill>
              </a:rPr>
            </a:br>
            <a:r>
              <a:rPr sz="3600" b="1" dirty="0">
                <a:solidFill>
                  <a:schemeClr val="tx2">
                    <a:shade val="85000"/>
                    <a:satMod val="150000"/>
                  </a:schemeClr>
                </a:solidFill>
              </a:rPr>
              <a:t> Nondrug Therapy</a:t>
            </a:r>
          </a:p>
        </p:txBody>
      </p:sp>
      <p:sp>
        <p:nvSpPr>
          <p:cNvPr id="20483" name="Content Placeholder 2"/>
          <p:cNvSpPr>
            <a:spLocks noGrp="1"/>
          </p:cNvSpPr>
          <p:nvPr>
            <p:ph sz="quarter" idx="13"/>
          </p:nvPr>
        </p:nvSpPr>
        <p:spPr/>
        <p:txBody>
          <a:bodyPr/>
          <a:lstStyle/>
          <a:p>
            <a:pPr fontAlgn="auto">
              <a:spcBef>
                <a:spcPct val="0"/>
              </a:spcBef>
              <a:buFont typeface="Arial" pitchFamily="34" charset="0"/>
              <a:buChar char="•"/>
              <a:defRPr/>
            </a:pPr>
            <a:r>
              <a:rPr lang="en-US" sz="3600" b="1" dirty="0" smtClean="0">
                <a:solidFill>
                  <a:srgbClr val="FF0000"/>
                </a:solidFill>
              </a:rPr>
              <a:t>Wrong</a:t>
            </a:r>
          </a:p>
          <a:p>
            <a:pPr lvl="1" fontAlgn="auto">
              <a:spcBef>
                <a:spcPct val="0"/>
              </a:spcBef>
              <a:buFont typeface="Arial" pitchFamily="34" charset="0"/>
              <a:buChar char="•"/>
              <a:defRPr/>
            </a:pPr>
            <a:r>
              <a:rPr lang="en-US" sz="2800" b="1" dirty="0" smtClean="0"/>
              <a:t>Nondrug therapies don’t work for serious pain.</a:t>
            </a:r>
          </a:p>
          <a:p>
            <a:pPr lvl="1" fontAlgn="auto">
              <a:spcBef>
                <a:spcPct val="0"/>
              </a:spcBef>
              <a:buFont typeface="Wingdings 2" charset="2"/>
              <a:buNone/>
              <a:defRPr/>
            </a:pPr>
            <a:endParaRPr lang="en-US" sz="2800" b="1" dirty="0" smtClean="0">
              <a:solidFill>
                <a:schemeClr val="bg2">
                  <a:lumMod val="25000"/>
                </a:schemeClr>
              </a:solidFill>
            </a:endParaRPr>
          </a:p>
          <a:p>
            <a:pPr fontAlgn="auto">
              <a:spcBef>
                <a:spcPct val="0"/>
              </a:spcBef>
              <a:buFont typeface="Arial" pitchFamily="34" charset="0"/>
              <a:buChar char="•"/>
              <a:defRPr/>
            </a:pPr>
            <a:r>
              <a:rPr lang="en-US" sz="3600" b="1" dirty="0" smtClean="0">
                <a:solidFill>
                  <a:srgbClr val="00B050"/>
                </a:solidFill>
              </a:rPr>
              <a:t>Right</a:t>
            </a:r>
          </a:p>
          <a:p>
            <a:pPr lvl="1" fontAlgn="auto">
              <a:spcBef>
                <a:spcPct val="0"/>
              </a:spcBef>
              <a:buFont typeface="Arial" pitchFamily="34" charset="0"/>
              <a:buChar char="•"/>
              <a:defRPr/>
            </a:pPr>
            <a:r>
              <a:rPr lang="en-US" sz="2800" b="1" dirty="0" smtClean="0"/>
              <a:t>Nondrug therapies do work for serious pain, especially when combined with appropriate medications.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78075"/>
            <a:ext cx="8229600" cy="1143000"/>
          </a:xfrm>
        </p:spPr>
        <p:txBody>
          <a:bodyPr>
            <a:normAutofit/>
          </a:bodyPr>
          <a:lstStyle/>
          <a:p>
            <a:pPr fontAlgn="auto">
              <a:spcBef>
                <a:spcPts val="0"/>
              </a:spcBef>
              <a:spcAft>
                <a:spcPts val="0"/>
              </a:spcAft>
              <a:defRPr/>
            </a:pPr>
            <a:r>
              <a:rPr sz="3600" b="1" dirty="0" smtClean="0">
                <a:solidFill>
                  <a:schemeClr val="tx2">
                    <a:shade val="85000"/>
                    <a:satMod val="150000"/>
                  </a:schemeClr>
                </a:solidFill>
              </a:rPr>
              <a:t>Approaches to Nondrug Therapies</a:t>
            </a:r>
            <a:endParaRPr sz="3600" b="1" dirty="0">
              <a:solidFill>
                <a:schemeClr val="tx2">
                  <a:shade val="85000"/>
                  <a:satMod val="150000"/>
                </a:schemeClr>
              </a:solidFill>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Bef>
                <a:spcPts val="0"/>
              </a:spcBef>
              <a:spcAft>
                <a:spcPts val="0"/>
              </a:spcAft>
              <a:defRPr/>
            </a:pPr>
            <a:r>
              <a:rPr sz="3600" b="1" dirty="0">
                <a:solidFill>
                  <a:schemeClr val="tx2">
                    <a:shade val="85000"/>
                    <a:satMod val="150000"/>
                  </a:schemeClr>
                </a:solidFill>
              </a:rPr>
              <a:t>Positioning</a:t>
            </a:r>
          </a:p>
        </p:txBody>
      </p:sp>
      <p:sp>
        <p:nvSpPr>
          <p:cNvPr id="22531" name="Content Placeholder 5"/>
          <p:cNvSpPr>
            <a:spLocks noGrp="1"/>
          </p:cNvSpPr>
          <p:nvPr>
            <p:ph sz="quarter" idx="13"/>
          </p:nvPr>
        </p:nvSpPr>
        <p:spPr>
          <a:xfrm>
            <a:off x="457200" y="1600200"/>
            <a:ext cx="4719638" cy="4525963"/>
          </a:xfrm>
        </p:spPr>
        <p:txBody>
          <a:bodyPr/>
          <a:lstStyle/>
          <a:p>
            <a:pPr marL="236538" indent="-236538" fontAlgn="auto">
              <a:spcBef>
                <a:spcPct val="0"/>
              </a:spcBef>
              <a:buFont typeface="Arial" pitchFamily="34" charset="0"/>
              <a:buChar char="•"/>
              <a:defRPr/>
            </a:pPr>
            <a:r>
              <a:rPr lang="en-US" sz="3600" b="1" dirty="0" smtClean="0"/>
              <a:t>Make certain --</a:t>
            </a:r>
          </a:p>
          <a:p>
            <a:pPr lvl="1" fontAlgn="auto">
              <a:spcBef>
                <a:spcPct val="0"/>
              </a:spcBef>
              <a:buFont typeface="Arial" pitchFamily="34" charset="0"/>
              <a:buChar char="•"/>
              <a:defRPr/>
            </a:pPr>
            <a:r>
              <a:rPr lang="en-US" sz="2800" b="1" dirty="0" smtClean="0"/>
              <a:t>not lying on a wrinkle in the bed or seat,</a:t>
            </a:r>
          </a:p>
          <a:p>
            <a:pPr lvl="1" fontAlgn="auto">
              <a:spcBef>
                <a:spcPct val="0"/>
              </a:spcBef>
              <a:buFont typeface="Arial" pitchFamily="34" charset="0"/>
              <a:buChar char="•"/>
              <a:defRPr/>
            </a:pPr>
            <a:r>
              <a:rPr lang="en-US" sz="2800" b="1" dirty="0" smtClean="0"/>
              <a:t>not lying against a sore extremity,</a:t>
            </a:r>
          </a:p>
          <a:p>
            <a:pPr lvl="1" fontAlgn="auto">
              <a:spcBef>
                <a:spcPct val="0"/>
              </a:spcBef>
              <a:buFont typeface="Arial" pitchFamily="34" charset="0"/>
              <a:buChar char="•"/>
              <a:defRPr/>
            </a:pPr>
            <a:r>
              <a:rPr lang="en-US" sz="2800" b="1" dirty="0" smtClean="0"/>
              <a:t>body aligned properly,</a:t>
            </a:r>
          </a:p>
          <a:p>
            <a:pPr lvl="1" fontAlgn="auto">
              <a:spcBef>
                <a:spcPct val="0"/>
              </a:spcBef>
              <a:buFont typeface="Arial" pitchFamily="34" charset="0"/>
              <a:buChar char="•"/>
              <a:defRPr/>
            </a:pPr>
            <a:r>
              <a:rPr lang="en-US" sz="2800" b="1" dirty="0" smtClean="0"/>
              <a:t>not left too long in the same position</a:t>
            </a:r>
            <a:r>
              <a:rPr lang="en-US" sz="2800" b="1" dirty="0" smtClean="0">
                <a:solidFill>
                  <a:schemeClr val="bg2">
                    <a:lumMod val="25000"/>
                  </a:schemeClr>
                </a:solidFill>
              </a:rPr>
              <a:t>.                          </a:t>
            </a:r>
          </a:p>
        </p:txBody>
      </p:sp>
      <p:pic>
        <p:nvPicPr>
          <p:cNvPr id="30723" name="Picture 3" descr="big dog on sofa.bmp"/>
          <p:cNvPicPr>
            <a:picLocks noChangeAspect="1"/>
          </p:cNvPicPr>
          <p:nvPr/>
        </p:nvPicPr>
        <p:blipFill>
          <a:blip r:embed="rId3"/>
          <a:srcRect/>
          <a:stretch>
            <a:fillRect/>
          </a:stretch>
        </p:blipFill>
        <p:spPr bwMode="auto">
          <a:xfrm>
            <a:off x="5449888" y="2454275"/>
            <a:ext cx="2933700" cy="2362200"/>
          </a:xfrm>
          <a:prstGeom prst="rect">
            <a:avLst/>
          </a:prstGeom>
          <a:noFill/>
          <a:ln w="9525">
            <a:noFill/>
            <a:miter lim="800000"/>
            <a:headEnd/>
            <a:tailEnd/>
          </a:ln>
        </p:spPr>
      </p:pic>
    </p:spTree>
  </p:cSld>
  <p:clrMapOvr>
    <a:masterClrMapping/>
  </p:clrMapOvr>
  <p:transition spd="slow"/>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6568</TotalTime>
  <Words>3816</Words>
  <Application>Microsoft Office PowerPoint</Application>
  <PresentationFormat>On-screen Show (4:3)</PresentationFormat>
  <Paragraphs>346</Paragraphs>
  <Slides>47</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ＭＳ Ｐゴシック</vt:lpstr>
      <vt:lpstr>Arial</vt:lpstr>
      <vt:lpstr>Arial Narrow</vt:lpstr>
      <vt:lpstr>Calibri</vt:lpstr>
      <vt:lpstr>Candara</vt:lpstr>
      <vt:lpstr>Chalkboard</vt:lpstr>
      <vt:lpstr>Monotype Corsiva</vt:lpstr>
      <vt:lpstr>Wingdings</vt:lpstr>
      <vt:lpstr>Wingdings 2</vt:lpstr>
      <vt:lpstr>Horizon</vt:lpstr>
      <vt:lpstr>The Direct Care Worker’s Role in Identifying and Addressing Pain in Older Adults</vt:lpstr>
      <vt:lpstr>  What You Can Do to Help a Resident Who is Experiencing Pain </vt:lpstr>
      <vt:lpstr>At the end of this session, you will be able to--</vt:lpstr>
      <vt:lpstr>Nondrug Therapies for Pain  </vt:lpstr>
      <vt:lpstr>Misconceptions About Nondrug Therapy</vt:lpstr>
      <vt:lpstr>Misconceptions About   Nondrug Therapy</vt:lpstr>
      <vt:lpstr>Misconceptions About   Nondrug Therapy</vt:lpstr>
      <vt:lpstr>Approaches to Nondrug Therapies</vt:lpstr>
      <vt:lpstr>Positioning</vt:lpstr>
      <vt:lpstr>Exercise</vt:lpstr>
      <vt:lpstr>Cautions with Exercise</vt:lpstr>
      <vt:lpstr>Heat</vt:lpstr>
      <vt:lpstr>Heat</vt:lpstr>
      <vt:lpstr>Cautions When Using Heat</vt:lpstr>
      <vt:lpstr>Cautions When Using Heat</vt:lpstr>
      <vt:lpstr>Cautions When Using Heat</vt:lpstr>
      <vt:lpstr>Cautions When Using Heat</vt:lpstr>
      <vt:lpstr>Cold</vt:lpstr>
      <vt:lpstr>When to use “cold”</vt:lpstr>
      <vt:lpstr>Advantages of “Cold”</vt:lpstr>
      <vt:lpstr>Cautions When Using Cold</vt:lpstr>
      <vt:lpstr>Cautions When Using Cold</vt:lpstr>
      <vt:lpstr>Cautions When Using Cold</vt:lpstr>
      <vt:lpstr>Cautions When Using Cold</vt:lpstr>
      <vt:lpstr>Massage</vt:lpstr>
      <vt:lpstr>Types of Massage</vt:lpstr>
      <vt:lpstr>Types of Massage</vt:lpstr>
      <vt:lpstr>Cautions with Massage</vt:lpstr>
      <vt:lpstr>Cautions with Massage</vt:lpstr>
      <vt:lpstr>Distraction</vt:lpstr>
      <vt:lpstr>Distraction</vt:lpstr>
      <vt:lpstr>Imagery</vt:lpstr>
      <vt:lpstr>Deep Breathing</vt:lpstr>
      <vt:lpstr>Progressive Muscle Relaxation</vt:lpstr>
      <vt:lpstr>Distraction</vt:lpstr>
      <vt:lpstr>Music</vt:lpstr>
      <vt:lpstr>Cautions in the Use of Music</vt:lpstr>
      <vt:lpstr>Pet Therapy</vt:lpstr>
      <vt:lpstr>Other Forms of Nondrug Therapy</vt:lpstr>
      <vt:lpstr>Nondrug Pain Interventions</vt:lpstr>
      <vt:lpstr>Nondrug Pain Interventions</vt:lpstr>
      <vt:lpstr>Nondrug Pain Interventions</vt:lpstr>
      <vt:lpstr>Nondrug pain management strategies are a critical part of a good pain management program. </vt:lpstr>
      <vt:lpstr>PowerPoint Presentation</vt:lpstr>
      <vt:lpstr>PowerPoint Presentation</vt:lpstr>
      <vt:lpstr>What to do if you think a resident is having pain-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What You Can Do to Help a Resident Who is Experiencing Pain</dc:title>
  <dc:creator>Linda Redford</dc:creator>
  <cp:lastModifiedBy>Robin Douglas</cp:lastModifiedBy>
  <cp:revision>202</cp:revision>
  <dcterms:created xsi:type="dcterms:W3CDTF">2010-11-01T15:33:54Z</dcterms:created>
  <dcterms:modified xsi:type="dcterms:W3CDTF">2017-11-21T22:44:15Z</dcterms:modified>
</cp:coreProperties>
</file>